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43.xml.rels" ContentType="application/vnd.openxmlformats-package.relationships+xml"/>
  <Override PartName="/ppt/notesSlides/notesSlide4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12.xml.rels" ContentType="application/vnd.openxmlformats-package.relationships+xml"/>
  <Override PartName="/ppt/slides/_rels/slide44.xml.rels" ContentType="application/vnd.openxmlformats-package.relationships+xml"/>
  <Override PartName="/ppt/slides/_rels/slide11.xml.rels" ContentType="application/vnd.openxmlformats-package.relationships+xml"/>
  <Override PartName="/ppt/slides/_rels/slide43.xml.rels" ContentType="application/vnd.openxmlformats-package.relationships+xml"/>
  <Override PartName="/ppt/slides/_rels/slide10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7.xml.rels" ContentType="application/vnd.openxmlformats-package.relationships+xml"/>
  <Override PartName="/ppt/slides/_rels/slide39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49.xml.rels" ContentType="application/vnd.openxmlformats-package.relationships+xml"/>
  <Override PartName="/ppt/slides/_rels/slide24.xml.rels" ContentType="application/vnd.openxmlformats-package.relationships+xml"/>
  <Override PartName="/ppt/slides/_rels/slide48.xml.rels" ContentType="application/vnd.openxmlformats-package.relationships+xml"/>
  <Override PartName="/ppt/slides/_rels/slide38.xml.rels" ContentType="application/vnd.openxmlformats-package.relationships+xml"/>
  <Override PartName="/ppt/slides/_rels/slide6.xml.rels" ContentType="application/vnd.openxmlformats-package.relationships+xml"/>
  <Override PartName="/ppt/slides/_rels/slide55.xml.rels" ContentType="application/vnd.openxmlformats-package.relationships+xml"/>
  <Override PartName="/ppt/slides/_rels/slide23.xml.rels" ContentType="application/vnd.openxmlformats-package.relationships+xml"/>
  <Override PartName="/ppt/slides/_rels/slide47.xml.rels" ContentType="application/vnd.openxmlformats-package.relationships+xml"/>
  <Override PartName="/ppt/slides/_rels/slide37.xml.rels" ContentType="application/vnd.openxmlformats-package.relationships+xml"/>
  <Override PartName="/ppt/slides/_rels/slide5.xml.rels" ContentType="application/vnd.openxmlformats-package.relationships+xml"/>
  <Override PartName="/ppt/slides/_rels/slide54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45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4.xml.rels" ContentType="application/vnd.openxmlformats-package.relationships+xml"/>
  <Override PartName="/ppt/slides/_rels/slide36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35.xml.rels" ContentType="application/vnd.openxmlformats-package.relationships+xml"/>
  <Override PartName="/ppt/slides/_rels/slide46.xml.rels" ContentType="application/vnd.openxmlformats-package.relationships+xml"/>
  <Override PartName="/ppt/slides/_rels/slide53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52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4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55.wmf" ContentType="image/x-wmf"/>
  <Override PartName="/ppt/media/image54.wmf" ContentType="image/x-wmf"/>
  <Override PartName="/ppt/media/image44.png" ContentType="image/png"/>
  <Override PartName="/ppt/media/image41.png" ContentType="image/png"/>
  <Override PartName="/ppt/media/image40.png" ContentType="image/png"/>
  <Override PartName="/ppt/media/image18.png" ContentType="image/png"/>
  <Override PartName="/ppt/media/image34.jpeg" ContentType="image/jpeg"/>
  <Override PartName="/ppt/media/image50.jpeg" ContentType="image/jpeg"/>
  <Override PartName="/ppt/media/image32.png" ContentType="image/png"/>
  <Override PartName="/ppt/media/image2.png" ContentType="image/png"/>
  <Override PartName="/ppt/media/image49.jpeg" ContentType="image/jpeg"/>
  <Override PartName="/ppt/media/image31.png" ContentType="image/png"/>
  <Override PartName="/ppt/media/image14.wmf" ContentType="image/x-wmf"/>
  <Override PartName="/ppt/media/image52.jpeg" ContentType="image/jpeg"/>
  <Override PartName="/ppt/media/image3.png" ContentType="image/png"/>
  <Override PartName="/ppt/media/image30.jpeg" ContentType="image/jpeg"/>
  <Override PartName="/ppt/media/image28.jpeg" ContentType="image/jpeg"/>
  <Override PartName="/ppt/media/image51.jpeg" ContentType="image/jpeg"/>
  <Override PartName="/ppt/media/image38.jpeg" ContentType="image/jpeg"/>
  <Override PartName="/ppt/media/image43.png" ContentType="image/png"/>
  <Override PartName="/ppt/media/image16.jpeg" ContentType="image/jpeg"/>
  <Override PartName="/ppt/media/image27.jpeg" ContentType="image/jpeg"/>
  <Override PartName="/ppt/media/image23.png" ContentType="image/png"/>
  <Override PartName="/ppt/media/image25.jpeg" ContentType="image/jpeg"/>
  <Override PartName="/ppt/media/image22.png" ContentType="image/png"/>
  <Override PartName="/ppt/media/image42.png" ContentType="image/png"/>
  <Override PartName="/ppt/media/image48.jpeg" ContentType="image/jpeg"/>
  <Override PartName="/ppt/media/image37.jpeg" ContentType="image/jpeg"/>
  <Override PartName="/ppt/media/image21.png" ContentType="image/png"/>
  <Override PartName="/ppt/media/image39.png" ContentType="image/png"/>
  <Override PartName="/ppt/media/image19.wmf" ContentType="image/x-wmf"/>
  <Override PartName="/ppt/media/image20.png" ContentType="image/png"/>
  <Override PartName="/ppt/media/image29.jpeg" ContentType="image/jpeg"/>
  <Override PartName="/ppt/media/image56.png" ContentType="image/png"/>
  <Override PartName="/ppt/media/image6.png" ContentType="image/png"/>
  <Override PartName="/ppt/media/image12.png" ContentType="image/png"/>
  <Override PartName="/ppt/media/image5.png" ContentType="image/png"/>
  <Override PartName="/ppt/media/image15.jpeg" ContentType="image/jpeg"/>
  <Override PartName="/ppt/media/image33.png" ContentType="image/png"/>
  <Override PartName="/ppt/media/image24.png" ContentType="image/png"/>
  <Override PartName="/ppt/media/image13.wmf" ContentType="image/x-wmf"/>
  <Override PartName="/ppt/media/image36.jpeg" ContentType="image/jpeg"/>
  <Override PartName="/ppt/media/image11.png" ContentType="image/png"/>
  <Override PartName="/ppt/media/image10.png" ContentType="image/png"/>
  <Override PartName="/ppt/media/image9.png" ContentType="image/png"/>
  <Override PartName="/ppt/media/image45.png" ContentType="image/png"/>
  <Override PartName="/ppt/media/image1.png" ContentType="image/png"/>
  <Override PartName="/ppt/media/image26.jpeg" ContentType="image/jpeg"/>
  <Override PartName="/ppt/media/image35.jpeg" ContentType="image/jpeg"/>
  <Override PartName="/ppt/media/image8.png" ContentType="image/png"/>
  <Override PartName="/ppt/media/image57.png" ContentType="image/png"/>
  <Override PartName="/ppt/media/image7.png" ContentType="image/png"/>
  <Override PartName="/ppt/media/image53.wmf" ContentType="image/x-wmf"/>
  <Override PartName="/ppt/media/image4.png" ContentType="image/png"/>
  <Override PartName="/ppt/media/image17.png" ContentType="image/png"/>
  <Override PartName="/ppt/media/image47.png" ContentType="image/png"/>
  <Override PartName="/ppt/media/image46.png" ContentType="image/png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pt-BR" sz="2000">
                <a:latin typeface="Arial"/>
              </a:rPr>
              <a:t>Clique para editar o formato de notas</a:t>
            </a:r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pt-BR" sz="1400">
                <a:latin typeface="Times New Roman"/>
              </a:rPr>
              <a:t>&lt;cabeçalho&gt;</a:t>
            </a:r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pt-BR" sz="1400">
                <a:latin typeface="Times New Roman"/>
              </a:rPr>
              <a:t>&lt;data/hora&gt;</a:t>
            </a:r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pt-BR" sz="1400">
                <a:latin typeface="Times New Roman"/>
              </a:rPr>
              <a:t>&lt;rodapé&gt;</a:t>
            </a:r>
            <a:endParaRPr/>
          </a:p>
        </p:txBody>
      </p:sp>
      <p:sp>
        <p:nvSpPr>
          <p:cNvPr id="137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351D3402-C752-4567-BE6F-A874845D3D4B}" type="slidenum">
              <a:rPr lang="pt-BR" sz="1400">
                <a:latin typeface="Times New Roman"/>
              </a:rPr>
              <a:t>&lt;número&gt;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7FDE507-AE4E-4AB2-AAF6-A25ED28B44DF}" type="slidenum">
              <a:rPr i="1" lang="pt-BR" sz="1100" strike="noStrike">
                <a:solidFill>
                  <a:srgbClr val="000000"/>
                </a:solidFill>
                <a:latin typeface="Times New Roman"/>
                <a:ea typeface="SimSun"/>
              </a:rPr>
              <a:t>&lt;número&gt;</a:t>
            </a:fld>
            <a:endParaRPr/>
          </a:p>
        </p:txBody>
      </p:sp>
      <p:sp>
        <p:nvSpPr>
          <p:cNvPr id="322" name="CustomShape 2"/>
          <p:cNvSpPr/>
          <p:nvPr/>
        </p:nvSpPr>
        <p:spPr>
          <a:xfrm>
            <a:off x="3885840" y="8686800"/>
            <a:ext cx="2943360" cy="4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3"/>
          <p:cNvSpPr/>
          <p:nvPr/>
        </p:nvSpPr>
        <p:spPr>
          <a:xfrm>
            <a:off x="3885840" y="8686800"/>
            <a:ext cx="2948040" cy="43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725400" y="5037840"/>
            <a:ext cx="5478480" cy="37688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lang="pt-BR" sz="2000" strike="noStrike">
                <a:latin typeface="Verdana"/>
                <a:ea typeface="SimSun"/>
              </a:rPr>
              <a:t> </a:t>
            </a:r>
            <a:endParaRPr/>
          </a:p>
        </p:txBody>
      </p:sp>
      <p:sp>
        <p:nvSpPr>
          <p:cNvPr id="325" name="CustomShape 5"/>
          <p:cNvSpPr/>
          <p:nvPr/>
        </p:nvSpPr>
        <p:spPr>
          <a:xfrm>
            <a:off x="783720" y="5104800"/>
            <a:ext cx="5478480" cy="344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6"/>
          <p:cNvSpPr/>
          <p:nvPr/>
        </p:nvSpPr>
        <p:spPr>
          <a:xfrm>
            <a:off x="962640" y="4439880"/>
            <a:ext cx="5068440" cy="41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6040" rIns="86040" tIns="44640" bIns="44640" anchor="ctr"/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 dispõe sobre: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-a forma como são organizados e estruturados os orçamentos</a:t>
            </a: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(em programa, ação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, macrorregiões de planejamento, tipos de despesas...;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diretrizes gerais para a elaboração e execução dos orçamentos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do Estado e suas alterações;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alterações na legislação tributária do Estado;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Políticas de Recursos Humanos;</a:t>
            </a:r>
            <a:endParaRPr/>
          </a:p>
          <a:p>
            <a:pPr>
              <a:lnSpc>
                <a:spcPct val="100000"/>
              </a:lnSpc>
              <a:buFont typeface="Comic Sans MS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Dívida Pública Estadual;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metas e prioridades da Administração Pública Estadual para 2012 não estão dispostas em forma de anexo, mas apenas como diretrizes no texto de lei, em virtude do PPA;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apresenta como anexo: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I:  Anexo de Metas Fiscais;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II: Anexo de Riscos Fiscais;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III: Relação dos Quadros Orçamentários (relaciona os demonstrativos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que devem compor a LOA).</a:t>
            </a:r>
            <a:endParaRPr/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6DEDBED-06EC-40ED-9E66-1DC3313F1393}" type="slidenum">
              <a:rPr i="1" lang="pt-BR" sz="1100" strike="noStrike">
                <a:solidFill>
                  <a:srgbClr val="000000"/>
                </a:solidFill>
                <a:latin typeface="Times New Roman"/>
                <a:ea typeface="SimSun"/>
              </a:rPr>
              <a:t>&lt;número&gt;</a:t>
            </a:fld>
            <a:endParaRPr/>
          </a:p>
        </p:txBody>
      </p:sp>
      <p:sp>
        <p:nvSpPr>
          <p:cNvPr id="328" name="CustomShape 2"/>
          <p:cNvSpPr/>
          <p:nvPr/>
        </p:nvSpPr>
        <p:spPr>
          <a:xfrm>
            <a:off x="3885840" y="8686800"/>
            <a:ext cx="2943360" cy="4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3"/>
          <p:cNvSpPr/>
          <p:nvPr/>
        </p:nvSpPr>
        <p:spPr>
          <a:xfrm>
            <a:off x="3885840" y="8686800"/>
            <a:ext cx="2948040" cy="43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725400" y="5037840"/>
            <a:ext cx="5478480" cy="37688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lang="pt-BR" sz="2000" strike="noStrike">
                <a:latin typeface="Verdana"/>
                <a:ea typeface="SimSun"/>
              </a:rPr>
              <a:t> </a:t>
            </a:r>
            <a:endParaRPr/>
          </a:p>
        </p:txBody>
      </p:sp>
      <p:sp>
        <p:nvSpPr>
          <p:cNvPr id="331" name="CustomShape 5"/>
          <p:cNvSpPr/>
          <p:nvPr/>
        </p:nvSpPr>
        <p:spPr>
          <a:xfrm>
            <a:off x="783720" y="5104800"/>
            <a:ext cx="5478480" cy="344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6"/>
          <p:cNvSpPr/>
          <p:nvPr/>
        </p:nvSpPr>
        <p:spPr>
          <a:xfrm>
            <a:off x="962640" y="4439880"/>
            <a:ext cx="5068440" cy="41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6040" rIns="86040" tIns="44640" bIns="44640" anchor="ctr"/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 dispõe sobre: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-a forma como são organizados e estruturados os orçamentos</a:t>
            </a: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(em programa, ação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, macrorregiões de planejamento, tipos de despesas...;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diretrizes gerais para a elaboração e execução dos orçamentos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do Estado e suas alterações;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alterações na legislação tributária do Estado;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Políticas de Recursos Humanos;</a:t>
            </a:r>
            <a:endParaRPr/>
          </a:p>
          <a:p>
            <a:pPr>
              <a:lnSpc>
                <a:spcPct val="100000"/>
              </a:lnSpc>
              <a:buFont typeface="Comic Sans MS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Dívida Pública Estadual;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metas e prioridades da Administração Pública Estadual para 2012 não estão dispostas em forma de anexo, mas apenas como diretrizes no texto de lei, em virtude do PPA;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apresenta como anexo: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I:  Anexo de Metas Fiscais;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II: Anexo de Riscos Fiscais;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III: Relação dos Quadros Orçamentários (relaciona os demonstrativos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que devem compor a LOA).</a:t>
            </a:r>
            <a:endParaRPr/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CEEAFCA-12CD-4144-8926-D450D0D46358}" type="slidenum">
              <a:rPr i="1" lang="pt-BR" sz="1100" strike="noStrike">
                <a:solidFill>
                  <a:srgbClr val="000000"/>
                </a:solidFill>
                <a:latin typeface="Times New Roman"/>
                <a:ea typeface="SimSun"/>
              </a:rPr>
              <a:t>&lt;número&gt;</a:t>
            </a:fld>
            <a:endParaRPr/>
          </a:p>
        </p:txBody>
      </p:sp>
      <p:sp>
        <p:nvSpPr>
          <p:cNvPr id="334" name="CustomShape 2"/>
          <p:cNvSpPr/>
          <p:nvPr/>
        </p:nvSpPr>
        <p:spPr>
          <a:xfrm>
            <a:off x="3885840" y="8686800"/>
            <a:ext cx="2943360" cy="4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3"/>
          <p:cNvSpPr/>
          <p:nvPr/>
        </p:nvSpPr>
        <p:spPr>
          <a:xfrm>
            <a:off x="3885840" y="8686800"/>
            <a:ext cx="2948040" cy="43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725400" y="5037840"/>
            <a:ext cx="5478480" cy="37688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lang="pt-BR" sz="2000" strike="noStrike">
                <a:latin typeface="Verdana"/>
                <a:ea typeface="SimSun"/>
              </a:rPr>
              <a:t> </a:t>
            </a:r>
            <a:endParaRPr/>
          </a:p>
        </p:txBody>
      </p:sp>
      <p:sp>
        <p:nvSpPr>
          <p:cNvPr id="337" name="CustomShape 5"/>
          <p:cNvSpPr/>
          <p:nvPr/>
        </p:nvSpPr>
        <p:spPr>
          <a:xfrm>
            <a:off x="783720" y="5104800"/>
            <a:ext cx="5478480" cy="344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6"/>
          <p:cNvSpPr/>
          <p:nvPr/>
        </p:nvSpPr>
        <p:spPr>
          <a:xfrm>
            <a:off x="962640" y="4439880"/>
            <a:ext cx="5068440" cy="41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6040" rIns="86040" tIns="44640" bIns="44640" anchor="ctr"/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 dispõe sobre: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-a forma como são organizados e estruturados os orçamentos</a:t>
            </a: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(em programa, ação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, macrorregiões de planejamento, tipos de despesas...;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diretrizes gerais para a elaboração e execução dos orçamentos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do Estado e suas alterações;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alterações na legislação tributária do Estado;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Políticas de Recursos Humanos;</a:t>
            </a:r>
            <a:endParaRPr/>
          </a:p>
          <a:p>
            <a:pPr>
              <a:lnSpc>
                <a:spcPct val="100000"/>
              </a:lnSpc>
              <a:buFont typeface="Comic Sans MS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Dívida Pública Estadual;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metas e prioridades da Administração Pública Estadual para 2012 não estão dispostas em forma de anexo, mas apenas como diretrizes no texto de lei, em virtude do PPA;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apresenta como anexo: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I:  Anexo de Metas Fiscais;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II: Anexo de Riscos Fiscais;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III: Relação dos Quadros Orçamentários (relaciona os demonstrativos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que devem compor a LOA).</a:t>
            </a:r>
            <a:endParaRPr/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FEC2BF5-AD38-4274-A26E-57E4B5DDA4FB}" type="slidenum">
              <a:rPr i="1" lang="pt-BR" sz="1100" strike="noStrike">
                <a:solidFill>
                  <a:srgbClr val="000000"/>
                </a:solidFill>
                <a:latin typeface="Times New Roman"/>
                <a:ea typeface="SimSun"/>
              </a:rPr>
              <a:t>&lt;número&gt;</a:t>
            </a:fld>
            <a:endParaRPr/>
          </a:p>
        </p:txBody>
      </p:sp>
      <p:sp>
        <p:nvSpPr>
          <p:cNvPr id="340" name="CustomShape 2"/>
          <p:cNvSpPr/>
          <p:nvPr/>
        </p:nvSpPr>
        <p:spPr>
          <a:xfrm>
            <a:off x="3885840" y="8686800"/>
            <a:ext cx="2943360" cy="4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CustomShape 3"/>
          <p:cNvSpPr/>
          <p:nvPr/>
        </p:nvSpPr>
        <p:spPr>
          <a:xfrm>
            <a:off x="3885840" y="8686800"/>
            <a:ext cx="2948040" cy="43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725400" y="5037840"/>
            <a:ext cx="5478480" cy="37688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lang="pt-BR" sz="2000" strike="noStrike">
                <a:latin typeface="Verdana"/>
                <a:ea typeface="SimSun"/>
              </a:rPr>
              <a:t> </a:t>
            </a:r>
            <a:endParaRPr/>
          </a:p>
        </p:txBody>
      </p:sp>
      <p:sp>
        <p:nvSpPr>
          <p:cNvPr id="343" name="CustomShape 5"/>
          <p:cNvSpPr/>
          <p:nvPr/>
        </p:nvSpPr>
        <p:spPr>
          <a:xfrm>
            <a:off x="783720" y="5104800"/>
            <a:ext cx="5478480" cy="344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6"/>
          <p:cNvSpPr/>
          <p:nvPr/>
        </p:nvSpPr>
        <p:spPr>
          <a:xfrm>
            <a:off x="962640" y="4439880"/>
            <a:ext cx="5068440" cy="41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6040" rIns="86040" tIns="44640" bIns="44640" anchor="ctr"/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 dispõe sobre: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-a forma como são organizados e estruturados os orçamentos</a:t>
            </a: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(em programa, ação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, macrorregiões de planejamento, tipos de despesas...;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diretrizes gerais para a elaboração e execução dos orçamentos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do Estado e suas alterações;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alterações na legislação tributária do Estado;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Políticas de Recursos Humanos;</a:t>
            </a:r>
            <a:endParaRPr/>
          </a:p>
          <a:p>
            <a:pPr>
              <a:lnSpc>
                <a:spcPct val="100000"/>
              </a:lnSpc>
              <a:buFont typeface="Comic Sans MS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Dívida Pública Estadual;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metas e prioridades da Administração Pública Estadual para 2012 não estão dispostas em forma de anexo, mas apenas como diretrizes no texto de lei, em virtude do PPA;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apresenta como anexo: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I:  Anexo de Metas Fiscais;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II: Anexo de Riscos Fiscais;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III: Relação dos Quadros Orçamentários (relaciona os demonstrativos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que devem compor a LOA).</a:t>
            </a:r>
            <a:endParaRPr/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7A74E2C-357A-48AB-9F0E-138537EBA8D3}" type="slidenum">
              <a:rPr i="1" lang="pt-BR" sz="1100" strike="noStrike">
                <a:solidFill>
                  <a:srgbClr val="000000"/>
                </a:solidFill>
                <a:latin typeface="Times New Roman"/>
                <a:ea typeface="SimSun"/>
              </a:rPr>
              <a:t>&lt;número&gt;</a:t>
            </a:fld>
            <a:endParaRPr/>
          </a:p>
        </p:txBody>
      </p:sp>
      <p:sp>
        <p:nvSpPr>
          <p:cNvPr id="346" name="CustomShape 2"/>
          <p:cNvSpPr/>
          <p:nvPr/>
        </p:nvSpPr>
        <p:spPr>
          <a:xfrm>
            <a:off x="3885840" y="8686800"/>
            <a:ext cx="2943360" cy="4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3"/>
          <p:cNvSpPr/>
          <p:nvPr/>
        </p:nvSpPr>
        <p:spPr>
          <a:xfrm>
            <a:off x="3885840" y="8686800"/>
            <a:ext cx="2948040" cy="43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725400" y="5037840"/>
            <a:ext cx="5478480" cy="37688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lang="pt-BR" sz="2000" strike="noStrike">
                <a:latin typeface="Verdana"/>
                <a:ea typeface="SimSun"/>
              </a:rPr>
              <a:t> </a:t>
            </a:r>
            <a:endParaRPr/>
          </a:p>
        </p:txBody>
      </p:sp>
      <p:sp>
        <p:nvSpPr>
          <p:cNvPr id="349" name="CustomShape 5"/>
          <p:cNvSpPr/>
          <p:nvPr/>
        </p:nvSpPr>
        <p:spPr>
          <a:xfrm>
            <a:off x="783720" y="5104800"/>
            <a:ext cx="5478480" cy="344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6"/>
          <p:cNvSpPr/>
          <p:nvPr/>
        </p:nvSpPr>
        <p:spPr>
          <a:xfrm>
            <a:off x="962640" y="4439880"/>
            <a:ext cx="5068440" cy="41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6040" rIns="86040" tIns="44640" bIns="44640" anchor="ctr"/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 dispõe sobre: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-a forma como são organizados e estruturados os orçamentos</a:t>
            </a: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(em programa, ação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, macrorregiões de planejamento, tipos de despesas...;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diretrizes gerais para a elaboração e execução dos orçamentos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do Estado e suas alterações;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alterações na legislação tributária do Estado;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Políticas de Recursos Humanos;</a:t>
            </a:r>
            <a:endParaRPr/>
          </a:p>
          <a:p>
            <a:pPr>
              <a:lnSpc>
                <a:spcPct val="100000"/>
              </a:lnSpc>
              <a:buFont typeface="Comic Sans MS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Dívida Pública Estadual;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metas e prioridades da Administração Pública Estadual para 2012 não estão dispostas em forma de anexo, mas apenas como diretrizes no texto de lei, em virtude do PPA;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apresenta como anexo: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I:  Anexo de Metas Fiscais;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II: Anexo de Riscos Fiscais;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III: Relação dos Quadros Orçamentários (relaciona os demonstrativos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que devem compor a LOA).</a:t>
            </a:r>
            <a:endParaRPr/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126A992-F878-4777-96FE-48CAEB7A83C0}" type="slidenum">
              <a:rPr i="1" lang="pt-BR" sz="1100" strike="noStrike">
                <a:solidFill>
                  <a:srgbClr val="000000"/>
                </a:solidFill>
                <a:latin typeface="Times New Roman"/>
                <a:ea typeface="SimSun"/>
              </a:rPr>
              <a:t>&lt;número&gt;</a:t>
            </a:fld>
            <a:endParaRPr/>
          </a:p>
        </p:txBody>
      </p:sp>
      <p:sp>
        <p:nvSpPr>
          <p:cNvPr id="352" name="CustomShape 2"/>
          <p:cNvSpPr/>
          <p:nvPr/>
        </p:nvSpPr>
        <p:spPr>
          <a:xfrm>
            <a:off x="3885840" y="8686800"/>
            <a:ext cx="2943360" cy="4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3"/>
          <p:cNvSpPr/>
          <p:nvPr/>
        </p:nvSpPr>
        <p:spPr>
          <a:xfrm>
            <a:off x="3885840" y="8686800"/>
            <a:ext cx="2948040" cy="43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725400" y="5037840"/>
            <a:ext cx="5478480" cy="37688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lang="pt-BR" sz="2000" strike="noStrike">
                <a:latin typeface="Verdana"/>
                <a:ea typeface="SimSun"/>
              </a:rPr>
              <a:t> </a:t>
            </a:r>
            <a:endParaRPr/>
          </a:p>
        </p:txBody>
      </p:sp>
      <p:sp>
        <p:nvSpPr>
          <p:cNvPr id="355" name="CustomShape 5"/>
          <p:cNvSpPr/>
          <p:nvPr/>
        </p:nvSpPr>
        <p:spPr>
          <a:xfrm>
            <a:off x="783720" y="5104800"/>
            <a:ext cx="5478480" cy="344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6"/>
          <p:cNvSpPr/>
          <p:nvPr/>
        </p:nvSpPr>
        <p:spPr>
          <a:xfrm>
            <a:off x="962640" y="4439880"/>
            <a:ext cx="5068440" cy="41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6040" rIns="86040" tIns="44640" bIns="44640" anchor="ctr"/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 dispõe sobre: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-a forma como são organizados e estruturados os orçamentos</a:t>
            </a: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(em programa, ação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, macrorregiões de planejamento, tipos de despesas...;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diretrizes gerais para a elaboração e execução dos orçamentos</a:t>
            </a: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do Estado e suas alterações;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alterações na legislação tributária do Estado;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Políticas de Recursos Humanos;</a:t>
            </a:r>
            <a:endParaRPr/>
          </a:p>
          <a:p>
            <a:pPr>
              <a:lnSpc>
                <a:spcPct val="100000"/>
              </a:lnSpc>
              <a:buFont typeface="Comic Sans MS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Dívida Pública Estadual;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As metas e prioridades da Administração Pública Estadual para 2012 não estão dispostas em forma de anexo, mas apenas como diretrizes no texto de lei, em virtude do PPA;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LDO apresenta como anexo: 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I:  Anexo de Metas Fiscais;</a:t>
            </a:r>
            <a:endParaRPr/>
          </a:p>
          <a:p>
            <a:pPr>
              <a:lnSpc>
                <a:spcPct val="100000"/>
              </a:lnSpc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- 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II: Anexo de Riscos Fiscais;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b="1"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A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nexo III: Relação dos Quadros Orçamentários (relaciona os demonstrativos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-"/>
            </a:pP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i="1" lang="pt-BR" sz="900" strike="noStrike">
                <a:solidFill>
                  <a:srgbClr val="000000"/>
                </a:solidFill>
                <a:latin typeface="Times New Roman"/>
                <a:ea typeface="SimSun"/>
              </a:rPr>
              <a:t>que devem compor a LOA).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1477440" y="1218960"/>
            <a:ext cx="6188040" cy="493740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3"/>
          <a:stretch/>
        </p:blipFill>
        <p:spPr>
          <a:xfrm>
            <a:off x="1477440" y="1218960"/>
            <a:ext cx="6188040" cy="4937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459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7" name="" descr=""/>
          <p:cNvPicPr/>
          <p:nvPr/>
        </p:nvPicPr>
        <p:blipFill>
          <a:blip r:embed="rId2"/>
          <a:stretch/>
        </p:blipFill>
        <p:spPr>
          <a:xfrm>
            <a:off x="1477440" y="1218960"/>
            <a:ext cx="6188040" cy="493740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3"/>
          <a:stretch/>
        </p:blipFill>
        <p:spPr>
          <a:xfrm>
            <a:off x="1477440" y="1218960"/>
            <a:ext cx="6188040" cy="4937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459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>
            <a:off x="1477440" y="1218960"/>
            <a:ext cx="6188040" cy="4937400"/>
          </a:xfrm>
          <a:prstGeom prst="rect">
            <a:avLst/>
          </a:prstGeom>
          <a:ln>
            <a:noFill/>
          </a:ln>
        </p:spPr>
      </p:pic>
      <p:pic>
        <p:nvPicPr>
          <p:cNvPr id="132" name="" descr=""/>
          <p:cNvPicPr/>
          <p:nvPr/>
        </p:nvPicPr>
        <p:blipFill>
          <a:blip r:embed="rId3"/>
          <a:stretch/>
        </p:blipFill>
        <p:spPr>
          <a:xfrm>
            <a:off x="1477440" y="1218960"/>
            <a:ext cx="6188040" cy="4937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459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20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49374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7987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219320"/>
            <a:ext cx="401580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798720"/>
            <a:ext cx="8229240" cy="2355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457200" y="6352920"/>
            <a:ext cx="8229600" cy="0"/>
          </a:xfrm>
          <a:prstGeom prst="line">
            <a:avLst/>
          </a:prstGeom>
          <a:ln w="9360">
            <a:solidFill>
              <a:schemeClr val="accent2"/>
            </a:solidFill>
            <a:custDash>
              <a:ds d="500000" sp="400000"/>
            </a:custDash>
            <a:round/>
          </a:ln>
        </p:spPr>
      </p:sp>
      <p:sp>
        <p:nvSpPr>
          <p:cNvPr id="1" name="Line 2"/>
          <p:cNvSpPr/>
          <p:nvPr/>
        </p:nvSpPr>
        <p:spPr>
          <a:xfrm>
            <a:off x="457200" y="1143000"/>
            <a:ext cx="8229600" cy="0"/>
          </a:xfrm>
          <a:prstGeom prst="line">
            <a:avLst/>
          </a:prstGeom>
          <a:ln w="9360">
            <a:solidFill>
              <a:schemeClr val="accent2"/>
            </a:solidFill>
            <a:custDash>
              <a:ds d="500000" sp="400000"/>
            </a:custDash>
            <a:round/>
          </a:ln>
        </p:spPr>
      </p:sp>
      <p:sp>
        <p:nvSpPr>
          <p:cNvPr id="2" name="CustomShape 3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216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4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1219320" y="3886200"/>
            <a:ext cx="6857640" cy="99036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lang="pt-BR" sz="3200" strike="noStrike">
                <a:solidFill>
                  <a:srgbClr val="000000"/>
                </a:solidFill>
                <a:latin typeface="Bookman Old Style"/>
              </a:rPr>
              <a:t>Clique para editar o título mestre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ubTitle"/>
          </p:nvPr>
        </p:nvSpPr>
        <p:spPr>
          <a:xfrm>
            <a:off x="1219320" y="5124600"/>
            <a:ext cx="6857640" cy="533160"/>
          </a:xfrm>
          <a:prstGeom prst="rect">
            <a:avLst/>
          </a:prstGeom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Clique para editar o estilo do subtítulo mestre</a:t>
            </a:r>
            <a:endParaRPr/>
          </a:p>
        </p:txBody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6400800" y="6355080"/>
            <a:ext cx="2285640" cy="36540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400" strike="noStrike">
                <a:solidFill>
                  <a:srgbClr val="464653"/>
                </a:solidFill>
                <a:latin typeface="Gill Sans MT"/>
              </a:rPr>
              <a:t>09/09/15</a:t>
            </a:r>
            <a:endParaRPr/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2898720" y="6355080"/>
            <a:ext cx="3474360" cy="36540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1216080" y="6355080"/>
            <a:ext cx="1218960" cy="36540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CF1B76A6-9E59-4FC5-9BA9-6634ED349122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  <p:sp>
        <p:nvSpPr>
          <p:cNvPr id="8" name="CustomShape 9"/>
          <p:cNvSpPr/>
          <p:nvPr/>
        </p:nvSpPr>
        <p:spPr>
          <a:xfrm>
            <a:off x="905040" y="3648240"/>
            <a:ext cx="7314840" cy="1279800"/>
          </a:xfrm>
          <a:prstGeom prst="rect">
            <a:avLst/>
          </a:prstGeom>
          <a:noFill/>
          <a:ln w="6480">
            <a:solidFill>
              <a:schemeClr val="accent1"/>
            </a:solidFill>
            <a:round/>
          </a:ln>
          <a:effectLst>
            <a:outerShdw blurRad="38100" dir="5400000" dist="254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914400" y="5048280"/>
            <a:ext cx="7314840" cy="685440"/>
          </a:xfrm>
          <a:prstGeom prst="rect">
            <a:avLst/>
          </a:prstGeom>
          <a:noFill/>
          <a:ln w="6480">
            <a:solidFill>
              <a:schemeClr val="accent2"/>
            </a:solidFill>
            <a:round/>
          </a:ln>
          <a:effectLst>
            <a:outerShdw blurRad="38100" dir="5400000" dist="254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CustomShape 11"/>
          <p:cNvSpPr/>
          <p:nvPr/>
        </p:nvSpPr>
        <p:spPr>
          <a:xfrm>
            <a:off x="905040" y="3648240"/>
            <a:ext cx="228240" cy="1279800"/>
          </a:xfrm>
          <a:prstGeom prst="rect">
            <a:avLst/>
          </a:prstGeom>
          <a:solidFill>
            <a:schemeClr val="accent1"/>
          </a:solidFill>
          <a:ln w="6480">
            <a:noFill/>
          </a:ln>
          <a:effectLst>
            <a:outerShdw blurRad="38100" dir="5400000" dist="254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CustomShape 12"/>
          <p:cNvSpPr/>
          <p:nvPr/>
        </p:nvSpPr>
        <p:spPr>
          <a:xfrm>
            <a:off x="914400" y="5048280"/>
            <a:ext cx="228240" cy="685440"/>
          </a:xfrm>
          <a:prstGeom prst="rect">
            <a:avLst/>
          </a:prstGeom>
          <a:solidFill>
            <a:schemeClr val="accent2"/>
          </a:solidFill>
          <a:ln w="6480">
            <a:noFill/>
          </a:ln>
          <a:effectLst>
            <a:outerShdw blurRad="38100" dir="5400000" dist="254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" name="PlaceHolder 1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pt-BR" sz="2600">
                <a:latin typeface="Gill Sans MT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000">
                <a:latin typeface="Gill Sans MT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>
                <a:latin typeface="Gill Sans MT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1600">
                <a:latin typeface="Gill Sans MT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000">
                <a:latin typeface="Gill Sans MT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000">
                <a:latin typeface="Gill Sans MT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 sz="2000">
                <a:latin typeface="Gill Sans MT"/>
              </a:rPr>
              <a:t>7.º nível da estrutura de tópicos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Line 1"/>
          <p:cNvSpPr/>
          <p:nvPr/>
        </p:nvSpPr>
        <p:spPr>
          <a:xfrm>
            <a:off x="457200" y="6352920"/>
            <a:ext cx="8229600" cy="0"/>
          </a:xfrm>
          <a:prstGeom prst="line">
            <a:avLst/>
          </a:prstGeom>
          <a:ln w="9360">
            <a:solidFill>
              <a:schemeClr val="accent2"/>
            </a:solidFill>
            <a:custDash>
              <a:ds d="500000" sp="400000"/>
            </a:custDash>
            <a:round/>
          </a:ln>
        </p:spPr>
      </p:sp>
      <p:sp>
        <p:nvSpPr>
          <p:cNvPr id="48" name="Line 2"/>
          <p:cNvSpPr/>
          <p:nvPr/>
        </p:nvSpPr>
        <p:spPr>
          <a:xfrm>
            <a:off x="457200" y="1143000"/>
            <a:ext cx="8229600" cy="0"/>
          </a:xfrm>
          <a:prstGeom prst="line">
            <a:avLst/>
          </a:prstGeom>
          <a:ln w="9360">
            <a:solidFill>
              <a:schemeClr val="accent2"/>
            </a:solidFill>
            <a:custDash>
              <a:ds d="500000" sp="400000"/>
            </a:custDash>
            <a:round/>
          </a:ln>
        </p:spPr>
      </p:sp>
      <p:sp>
        <p:nvSpPr>
          <p:cNvPr id="49" name="CustomShape 3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216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4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PlaceHolder 4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9036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pt-BR" sz="3200" strike="noStrike">
                <a:solidFill>
                  <a:srgbClr val="464653"/>
                </a:solidFill>
                <a:latin typeface="Bookman Old Style"/>
              </a:rPr>
              <a:t>Clique para editar o título mestre</a:t>
            </a:r>
            <a:endParaRPr/>
          </a:p>
        </p:txBody>
      </p:sp>
      <p:sp>
        <p:nvSpPr>
          <p:cNvPr id="51" name="PlaceHolder 5"/>
          <p:cNvSpPr>
            <a:spLocks noGrp="1"/>
          </p:cNvSpPr>
          <p:nvPr>
            <p:ph type="dt"/>
          </p:nvPr>
        </p:nvSpPr>
        <p:spPr>
          <a:xfrm>
            <a:off x="6400800" y="6356520"/>
            <a:ext cx="2288520" cy="36540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400" strike="noStrike">
                <a:solidFill>
                  <a:srgbClr val="464653"/>
                </a:solidFill>
                <a:latin typeface="Gill Sans MT"/>
              </a:rPr>
              <a:t>09/09/15</a:t>
            </a:r>
            <a:endParaRPr/>
          </a:p>
        </p:txBody>
      </p:sp>
      <p:sp>
        <p:nvSpPr>
          <p:cNvPr id="52" name="PlaceHolder 6"/>
          <p:cNvSpPr>
            <a:spLocks noGrp="1"/>
          </p:cNvSpPr>
          <p:nvPr>
            <p:ph type="ftr"/>
          </p:nvPr>
        </p:nvSpPr>
        <p:spPr>
          <a:xfrm>
            <a:off x="2898720" y="6356520"/>
            <a:ext cx="3504960" cy="36540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53" name="PlaceHolder 7"/>
          <p:cNvSpPr>
            <a:spLocks noGrp="1"/>
          </p:cNvSpPr>
          <p:nvPr>
            <p:ph type="sldNum"/>
          </p:nvPr>
        </p:nvSpPr>
        <p:spPr>
          <a:xfrm>
            <a:off x="612720" y="6356520"/>
            <a:ext cx="1980720" cy="36540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EE91BC5-B189-4906-9101-ACAF2BD9D2F2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  <p:sp>
        <p:nvSpPr>
          <p:cNvPr id="54" name="PlaceHolder 8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9240" cy="4937400"/>
          </a:xfrm>
          <a:prstGeom prst="rect">
            <a:avLst/>
          </a:prstGeom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pt-BR" sz="2600" strike="noStrike">
                <a:solidFill>
                  <a:srgbClr val="000000"/>
                </a:solidFill>
                <a:latin typeface="Gill Sans MT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600" strike="noStrike">
                <a:solidFill>
                  <a:srgbClr val="000000"/>
                </a:solidFill>
                <a:latin typeface="Gill Sans MT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 sz="2600" strike="noStrike">
                <a:solidFill>
                  <a:srgbClr val="000000"/>
                </a:solidFill>
                <a:latin typeface="Gill Sans MT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2600" strike="noStrike">
                <a:solidFill>
                  <a:srgbClr val="000000"/>
                </a:solidFill>
                <a:latin typeface="Gill Sans MT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600" strike="noStrike">
                <a:solidFill>
                  <a:srgbClr val="000000"/>
                </a:solidFill>
                <a:latin typeface="Gill Sans MT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600" strike="noStrike">
                <a:solidFill>
                  <a:srgbClr val="000000"/>
                </a:solidFill>
                <a:latin typeface="Gill Sans MT"/>
              </a:rPr>
              <a:t>6.º nível da estrutura de tópicos</a:t>
            </a: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600" strike="noStrike">
                <a:solidFill>
                  <a:srgbClr val="000000"/>
                </a:solidFill>
                <a:latin typeface="Gill Sans MT"/>
              </a:rPr>
              <a:t>7.º nível da estrutura de tópicosClique para editar o texto mestre</a:t>
            </a:r>
            <a:endParaRPr/>
          </a:p>
          <a:p>
            <a:pPr lvl="1"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300" strike="noStrike">
                <a:solidFill>
                  <a:srgbClr val="464653"/>
                </a:solidFill>
                <a:latin typeface="Gill Sans MT"/>
              </a:rPr>
              <a:t>Segundo nível</a:t>
            </a:r>
            <a:endParaRPr/>
          </a:p>
          <a:p>
            <a:pPr lvl="2"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000" strike="noStrike">
                <a:solidFill>
                  <a:srgbClr val="000000"/>
                </a:solidFill>
                <a:latin typeface="Gill Sans MT"/>
              </a:rPr>
              <a:t>Terceiro nível</a:t>
            </a:r>
            <a:endParaRPr/>
          </a:p>
          <a:p>
            <a:pPr lvl="3">
              <a:lnSpc>
                <a:spcPct val="100000"/>
              </a:lnSpc>
              <a:buSzPct val="70000"/>
              <a:buFont typeface="Wingdings" charset="2"/>
              <a:buChar char=""/>
            </a:pPr>
            <a:r>
              <a:rPr lang="pt-BR" strike="noStrike">
                <a:solidFill>
                  <a:srgbClr val="000000"/>
                </a:solidFill>
                <a:latin typeface="Gill Sans MT"/>
              </a:rPr>
              <a:t>Quarto nível</a:t>
            </a:r>
            <a:endParaRPr/>
          </a:p>
          <a:p>
            <a:pPr lvl="4">
              <a:lnSpc>
                <a:spcPct val="100000"/>
              </a:lnSpc>
              <a:buSzPct val="70000"/>
              <a:buFont typeface="Wingdings" charset="2"/>
              <a:buChar char=""/>
            </a:pPr>
            <a:r>
              <a:rPr lang="pt-BR" sz="1600" strike="noStrike">
                <a:solidFill>
                  <a:srgbClr val="000000"/>
                </a:solidFill>
                <a:latin typeface="Gill Sans MT"/>
              </a:rPr>
              <a:t>Quinto nível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Line 1"/>
          <p:cNvSpPr/>
          <p:nvPr/>
        </p:nvSpPr>
        <p:spPr>
          <a:xfrm>
            <a:off x="457200" y="6352920"/>
            <a:ext cx="8229600" cy="0"/>
          </a:xfrm>
          <a:prstGeom prst="line">
            <a:avLst/>
          </a:prstGeom>
          <a:ln w="9360">
            <a:solidFill>
              <a:schemeClr val="accent2"/>
            </a:solidFill>
            <a:custDash>
              <a:ds d="500000" sp="400000"/>
            </a:custDash>
            <a:round/>
          </a:ln>
        </p:spPr>
      </p:sp>
      <p:sp>
        <p:nvSpPr>
          <p:cNvPr id="90" name="Line 2"/>
          <p:cNvSpPr/>
          <p:nvPr/>
        </p:nvSpPr>
        <p:spPr>
          <a:xfrm>
            <a:off x="457200" y="1143000"/>
            <a:ext cx="8229600" cy="0"/>
          </a:xfrm>
          <a:prstGeom prst="line">
            <a:avLst/>
          </a:prstGeom>
          <a:ln w="9360">
            <a:solidFill>
              <a:schemeClr val="accent2"/>
            </a:solidFill>
            <a:custDash>
              <a:ds d="500000" sp="400000"/>
            </a:custDash>
            <a:round/>
          </a:ln>
        </p:spPr>
      </p:sp>
      <p:sp>
        <p:nvSpPr>
          <p:cNvPr id="91" name="CustomShape 3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216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4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2" name="PlaceHolder 4"/>
          <p:cNvSpPr>
            <a:spLocks noGrp="1"/>
          </p:cNvSpPr>
          <p:nvPr>
            <p:ph type="dt"/>
          </p:nvPr>
        </p:nvSpPr>
        <p:spPr>
          <a:xfrm>
            <a:off x="6400800" y="6356520"/>
            <a:ext cx="2288520" cy="36540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400" strike="noStrike">
                <a:solidFill>
                  <a:srgbClr val="464653"/>
                </a:solidFill>
                <a:latin typeface="Gill Sans MT"/>
              </a:rPr>
              <a:t>09/09/15</a:t>
            </a:r>
            <a:endParaRPr/>
          </a:p>
        </p:txBody>
      </p:sp>
      <p:sp>
        <p:nvSpPr>
          <p:cNvPr id="93" name="PlaceHolder 5"/>
          <p:cNvSpPr>
            <a:spLocks noGrp="1"/>
          </p:cNvSpPr>
          <p:nvPr>
            <p:ph type="ftr"/>
          </p:nvPr>
        </p:nvSpPr>
        <p:spPr>
          <a:xfrm>
            <a:off x="2898720" y="6356520"/>
            <a:ext cx="3504960" cy="36540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94" name="PlaceHolder 6"/>
          <p:cNvSpPr>
            <a:spLocks noGrp="1"/>
          </p:cNvSpPr>
          <p:nvPr>
            <p:ph type="sldNum"/>
          </p:nvPr>
        </p:nvSpPr>
        <p:spPr>
          <a:xfrm>
            <a:off x="612720" y="6356520"/>
            <a:ext cx="1980720" cy="36540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D28152EB-6984-4703-9415-176313CECC6E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  <p:sp>
        <p:nvSpPr>
          <p:cNvPr id="95" name="Line 7"/>
          <p:cNvSpPr/>
          <p:nvPr/>
        </p:nvSpPr>
        <p:spPr>
          <a:xfrm>
            <a:off x="457200" y="6352920"/>
            <a:ext cx="8229600" cy="0"/>
          </a:xfrm>
          <a:prstGeom prst="line">
            <a:avLst/>
          </a:prstGeom>
          <a:ln w="9360">
            <a:solidFill>
              <a:schemeClr val="accent2"/>
            </a:solidFill>
            <a:custDash>
              <a:ds d="500000" sp="400000"/>
            </a:custDash>
            <a:round/>
          </a:ln>
        </p:spPr>
      </p:sp>
      <p:sp>
        <p:nvSpPr>
          <p:cNvPr id="96" name="CustomShape 8"/>
          <p:cNvSpPr/>
          <p:nvPr/>
        </p:nvSpPr>
        <p:spPr>
          <a:xfrm rot="5400000">
            <a:off x="419400" y="6467400"/>
            <a:ext cx="190440" cy="119880"/>
          </a:xfrm>
          <a:prstGeom prst="triangle">
            <a:avLst>
              <a:gd name="adj" fmla="val 21600"/>
            </a:avLst>
          </a:prstGeom>
          <a:solidFill>
            <a:schemeClr val="accent2"/>
          </a:solidFill>
          <a:ln>
            <a:noFill/>
          </a:ln>
          <a:effectLst>
            <a:outerShdw blurRad="38100" dir="5400000" dist="254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7" name="PlaceHolder 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pt-BR">
                <a:latin typeface="Gill Sans MT"/>
              </a:rPr>
              <a:t>Clique para editar o formato do texto do título</a:t>
            </a:r>
            <a:endParaRPr/>
          </a:p>
        </p:txBody>
      </p:sp>
      <p:sp>
        <p:nvSpPr>
          <p:cNvPr id="98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pt-BR" sz="2600">
                <a:latin typeface="Gill Sans MT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000">
                <a:latin typeface="Gill Sans MT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>
                <a:latin typeface="Gill Sans MT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1600">
                <a:latin typeface="Gill Sans MT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000">
                <a:latin typeface="Gill Sans MT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000">
                <a:latin typeface="Gill Sans MT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 sz="2000">
                <a:latin typeface="Gill Sans MT"/>
              </a:rPr>
              <a:t>7.º nível da estrutura de tópicos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4.wmf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5.wmf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1219320" y="3806640"/>
            <a:ext cx="68576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lang="pt-BR" sz="3200" strike="noStrike">
                <a:solidFill>
                  <a:srgbClr val="000000"/>
                </a:solidFill>
                <a:latin typeface="Bookman Old Style"/>
              </a:rPr>
              <a:t>Propostas iniciais para o Plano Estadual de Combate à Pobreza</a:t>
            </a:r>
            <a:endParaRPr/>
          </a:p>
        </p:txBody>
      </p:sp>
      <p:sp>
        <p:nvSpPr>
          <p:cNvPr id="139" name="TextShape 2"/>
          <p:cNvSpPr txBox="1"/>
          <p:nvPr/>
        </p:nvSpPr>
        <p:spPr>
          <a:xfrm>
            <a:off x="1219320" y="5124600"/>
            <a:ext cx="6857640" cy="533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Reunião CCPIS</a:t>
            </a:r>
            <a:endParaRPr/>
          </a:p>
          <a:p>
            <a:pPr algn="ctr"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Fortaleza, 09 de Setembro de 2015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140" name="Picture 3" descr=""/>
          <p:cNvPicPr/>
          <p:nvPr/>
        </p:nvPicPr>
        <p:blipFill>
          <a:blip r:embed="rId1"/>
          <a:stretch/>
        </p:blipFill>
        <p:spPr>
          <a:xfrm>
            <a:off x="6767640" y="24120"/>
            <a:ext cx="2376000" cy="828360"/>
          </a:xfrm>
          <a:prstGeom prst="rect">
            <a:avLst/>
          </a:prstGeom>
          <a:ln>
            <a:noFill/>
          </a:ln>
        </p:spPr>
      </p:pic>
      <p:pic>
        <p:nvPicPr>
          <p:cNvPr id="141" name="Picture 4" descr=""/>
          <p:cNvPicPr/>
          <p:nvPr/>
        </p:nvPicPr>
        <p:blipFill>
          <a:blip r:embed="rId2"/>
          <a:stretch/>
        </p:blipFill>
        <p:spPr>
          <a:xfrm>
            <a:off x="35640" y="-1080"/>
            <a:ext cx="2376000" cy="62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m 5" descr=""/>
          <p:cNvPicPr/>
          <p:nvPr/>
        </p:nvPicPr>
        <p:blipFill>
          <a:blip r:embed="rId1"/>
          <a:stretch/>
        </p:blipFill>
        <p:spPr>
          <a:xfrm>
            <a:off x="35640" y="86760"/>
            <a:ext cx="4448520" cy="6299640"/>
          </a:xfrm>
          <a:prstGeom prst="rect">
            <a:avLst/>
          </a:prstGeom>
          <a:ln>
            <a:noFill/>
          </a:ln>
        </p:spPr>
      </p:pic>
      <p:pic>
        <p:nvPicPr>
          <p:cNvPr id="171" name="Imagem 2" descr=""/>
          <p:cNvPicPr/>
          <p:nvPr/>
        </p:nvPicPr>
        <p:blipFill>
          <a:blip r:embed="rId2"/>
          <a:stretch/>
        </p:blipFill>
        <p:spPr>
          <a:xfrm>
            <a:off x="4515480" y="116640"/>
            <a:ext cx="4448520" cy="6299640"/>
          </a:xfrm>
          <a:prstGeom prst="rect">
            <a:avLst/>
          </a:prstGeom>
          <a:ln>
            <a:noFill/>
          </a:ln>
        </p:spPr>
      </p:pic>
      <p:sp>
        <p:nvSpPr>
          <p:cNvPr id="172" name="TextShape 1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CADB3964-592A-40D5-9FAC-E694003B0999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Gráfico 3 </a:t>
            </a:r>
            <a:r>
              <a:rPr b="1" lang="pt-BR" sz="2000" strike="noStrike">
                <a:solidFill>
                  <a:srgbClr val="464653"/>
                </a:solidFill>
                <a:latin typeface="Bookman Old Style"/>
              </a:rPr>
              <a:t>- </a:t>
            </a: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Proporção de pessoas com renda domiciliar </a:t>
            </a:r>
            <a:r>
              <a:rPr i="1" lang="pt-BR" sz="2000" strike="noStrike">
                <a:solidFill>
                  <a:srgbClr val="464653"/>
                </a:solidFill>
                <a:latin typeface="Bookman Old Style"/>
              </a:rPr>
              <a:t>per capita</a:t>
            </a: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 abaixo da Linha de Pobreza (PBF) – Brasil, Nordeste e Ceará – 2002 a 2013 (exceto 2010)</a:t>
            </a:r>
            <a:endParaRPr/>
          </a:p>
        </p:txBody>
      </p:sp>
      <p:sp>
        <p:nvSpPr>
          <p:cNvPr id="174" name="CustomShape 2"/>
          <p:cNvSpPr/>
          <p:nvPr/>
        </p:nvSpPr>
        <p:spPr>
          <a:xfrm>
            <a:off x="611640" y="5661360"/>
            <a:ext cx="770436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Fonte: PNAD / IBGE. Elaboração: IPECE.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Nota: A linha de pobreza é de R$ 140 per capita (em reais de julho de 2010). Este valor corrigido pelo INPC-PNAD corresponde a R$ 168 (em reais de setembro de 2013, data da realização da última PNAD).</a:t>
            </a:r>
            <a:endParaRPr/>
          </a:p>
        </p:txBody>
      </p:sp>
      <p:pic>
        <p:nvPicPr>
          <p:cNvPr id="175" name="Picture 2" descr=""/>
          <p:cNvPicPr/>
          <p:nvPr/>
        </p:nvPicPr>
        <p:blipFill>
          <a:blip r:embed="rId1"/>
          <a:stretch/>
        </p:blipFill>
        <p:spPr>
          <a:xfrm>
            <a:off x="539640" y="1268640"/>
            <a:ext cx="7074720" cy="4319640"/>
          </a:xfrm>
          <a:prstGeom prst="rect">
            <a:avLst/>
          </a:prstGeom>
          <a:ln>
            <a:noFill/>
          </a:ln>
        </p:spPr>
      </p:pic>
      <p:sp>
        <p:nvSpPr>
          <p:cNvPr id="176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264290A-B1E6-4629-AD3D-4B00ACC02E14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Gráfico 4 </a:t>
            </a:r>
            <a:r>
              <a:rPr b="1" lang="pt-BR" sz="2000" strike="noStrike">
                <a:solidFill>
                  <a:srgbClr val="464653"/>
                </a:solidFill>
                <a:latin typeface="Bookman Old Style"/>
              </a:rPr>
              <a:t>- </a:t>
            </a: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Proporção de pessoas com renda domiciliar </a:t>
            </a:r>
            <a:r>
              <a:rPr i="1" lang="pt-BR" sz="2000" strike="noStrike">
                <a:solidFill>
                  <a:srgbClr val="464653"/>
                </a:solidFill>
                <a:latin typeface="Bookman Old Style"/>
              </a:rPr>
              <a:t>per capita</a:t>
            </a: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 abaixo da Linha de Pobreza (PBF) – RMF, Urbano e Rural – 2002 a 2013 (exceto 2010)</a:t>
            </a:r>
            <a:endParaRPr/>
          </a:p>
        </p:txBody>
      </p:sp>
      <p:sp>
        <p:nvSpPr>
          <p:cNvPr id="178" name="CustomShape 2"/>
          <p:cNvSpPr/>
          <p:nvPr/>
        </p:nvSpPr>
        <p:spPr>
          <a:xfrm>
            <a:off x="611640" y="5661360"/>
            <a:ext cx="770436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Fonte: PNAD / IBGE. Elaboração: IPECE.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Nota: A linha de pobreza é de R$ 140 per capita (em reais de julho de 2010). Este valor corrigido pelo INPC-PNAD corresponde a R$ 168 (em reais de setembro de 2013, data da realização da última PNAD).</a:t>
            </a:r>
            <a:endParaRPr/>
          </a:p>
        </p:txBody>
      </p:sp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593280" y="1269360"/>
            <a:ext cx="7074720" cy="4319640"/>
          </a:xfrm>
          <a:prstGeom prst="rect">
            <a:avLst/>
          </a:prstGeom>
          <a:ln>
            <a:noFill/>
          </a:ln>
        </p:spPr>
      </p:pic>
      <p:sp>
        <p:nvSpPr>
          <p:cNvPr id="180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E4AF253-B54E-4983-B708-A7B95D7FFB2D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Tabela 3  - Proporção de pessoas com renda domiciliar </a:t>
            </a:r>
            <a:r>
              <a:rPr i="1" lang="pt-BR" sz="2000" strike="noStrike">
                <a:solidFill>
                  <a:srgbClr val="464653"/>
                </a:solidFill>
                <a:latin typeface="Bookman Old Style"/>
              </a:rPr>
              <a:t>per capita</a:t>
            </a: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 abaixo da Linha de Pobreza (PBF) – Unidades da Federação – 2007/2013</a:t>
            </a:r>
            <a:endParaRPr/>
          </a:p>
        </p:txBody>
      </p:sp>
      <p:pic>
        <p:nvPicPr>
          <p:cNvPr id="182" name="Picture 1" descr=""/>
          <p:cNvPicPr/>
          <p:nvPr/>
        </p:nvPicPr>
        <p:blipFill>
          <a:blip r:embed="rId1"/>
          <a:stretch/>
        </p:blipFill>
        <p:spPr>
          <a:xfrm>
            <a:off x="1115640" y="1153080"/>
            <a:ext cx="6673320" cy="5371920"/>
          </a:xfrm>
          <a:prstGeom prst="rect">
            <a:avLst/>
          </a:prstGeom>
          <a:ln>
            <a:noFill/>
          </a:ln>
        </p:spPr>
      </p:pic>
      <p:sp>
        <p:nvSpPr>
          <p:cNvPr id="183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634A7186-BDA7-4F2E-9246-CAEAD9922214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Gráfico 5 – Pessoas com renda domiciliar per capita abaixo da Linha de Pobreza (FECOP) – Ceará, RMF, Urbano e Rural – 2011 a 2013.</a:t>
            </a:r>
            <a:endParaRPr/>
          </a:p>
        </p:txBody>
      </p:sp>
      <p:sp>
        <p:nvSpPr>
          <p:cNvPr id="185" name="CustomShape 2"/>
          <p:cNvSpPr/>
          <p:nvPr/>
        </p:nvSpPr>
        <p:spPr>
          <a:xfrm>
            <a:off x="611640" y="5661360"/>
            <a:ext cx="770436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Fonte: PNAD / IBGE. Elaboração: IPECE.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Nota: De acordo com a legislação do FECOP são consideradas pobres as pessoas com renda domiciliar per capita inferior a 1/2 salário mínimo. Considerou-se o valor de 1/2 salário mínimo de 2013, igual a R$ 339. </a:t>
            </a:r>
            <a:endParaRPr/>
          </a:p>
        </p:txBody>
      </p:sp>
      <p:pic>
        <p:nvPicPr>
          <p:cNvPr id="186" name="Picture 2" descr=""/>
          <p:cNvPicPr/>
          <p:nvPr/>
        </p:nvPicPr>
        <p:blipFill>
          <a:blip r:embed="rId1"/>
          <a:stretch/>
        </p:blipFill>
        <p:spPr>
          <a:xfrm>
            <a:off x="539640" y="1196640"/>
            <a:ext cx="7346520" cy="4462200"/>
          </a:xfrm>
          <a:prstGeom prst="rect">
            <a:avLst/>
          </a:prstGeom>
          <a:ln>
            <a:noFill/>
          </a:ln>
        </p:spPr>
      </p:pic>
      <p:sp>
        <p:nvSpPr>
          <p:cNvPr id="187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A63A1DA3-956F-43A8-AFBF-0AD7777C66A1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800" strike="noStrike">
                <a:solidFill>
                  <a:srgbClr val="464653"/>
                </a:solidFill>
                <a:latin typeface="Bookman Old Style"/>
              </a:rPr>
              <a:t>Problemas com Linhas de Pobreza definida como múltiplos do salário mínimo</a:t>
            </a:r>
            <a:endParaRPr/>
          </a:p>
        </p:txBody>
      </p:sp>
      <p:sp>
        <p:nvSpPr>
          <p:cNvPr id="189" name="CustomShape 2"/>
          <p:cNvSpPr/>
          <p:nvPr/>
        </p:nvSpPr>
        <p:spPr>
          <a:xfrm>
            <a:off x="611640" y="5661360"/>
            <a:ext cx="77043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Fonte: PNAD / IBGE. Elaboração: DISOC / IPECE.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90" name="Picture 4" descr=""/>
          <p:cNvPicPr/>
          <p:nvPr/>
        </p:nvPicPr>
        <p:blipFill>
          <a:blip r:embed="rId1"/>
          <a:stretch/>
        </p:blipFill>
        <p:spPr>
          <a:xfrm>
            <a:off x="1376280" y="1319040"/>
            <a:ext cx="6389280" cy="4219200"/>
          </a:xfrm>
          <a:prstGeom prst="rect">
            <a:avLst/>
          </a:prstGeom>
          <a:ln>
            <a:noFill/>
          </a:ln>
        </p:spPr>
      </p:pic>
      <p:sp>
        <p:nvSpPr>
          <p:cNvPr id="191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3E791580-3D37-4D63-96E6-A5B26B8363C2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800" strike="noStrike">
                <a:solidFill>
                  <a:srgbClr val="464653"/>
                </a:solidFill>
                <a:latin typeface="Bookman Old Style"/>
              </a:rPr>
              <a:t>Problemas com Linhas de Pobreza definida como múltiplos do salário mínimo</a:t>
            </a:r>
            <a:endParaRPr/>
          </a:p>
        </p:txBody>
      </p:sp>
      <p:sp>
        <p:nvSpPr>
          <p:cNvPr id="193" name="CustomShape 2"/>
          <p:cNvSpPr/>
          <p:nvPr/>
        </p:nvSpPr>
        <p:spPr>
          <a:xfrm>
            <a:off x="611640" y="5661360"/>
            <a:ext cx="77043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Fonte: PNAD / IBGE. Elaboração: DISOC / IPECE.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94" name="Picture 2" descr=""/>
          <p:cNvPicPr/>
          <p:nvPr/>
        </p:nvPicPr>
        <p:blipFill>
          <a:blip r:embed="rId1"/>
          <a:stretch/>
        </p:blipFill>
        <p:spPr>
          <a:xfrm>
            <a:off x="827640" y="1305360"/>
            <a:ext cx="7080480" cy="4139640"/>
          </a:xfrm>
          <a:prstGeom prst="rect">
            <a:avLst/>
          </a:prstGeom>
          <a:ln>
            <a:noFill/>
          </a:ln>
        </p:spPr>
      </p:pic>
      <p:sp>
        <p:nvSpPr>
          <p:cNvPr id="195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BC37A7DA-1851-4E8D-8F10-8853989D54DC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t-BR" sz="6000" strike="noStrike">
                <a:solidFill>
                  <a:srgbClr val="000000"/>
                </a:solidFill>
                <a:latin typeface="Calibri"/>
              </a:rPr>
              <a:t>2. Desafios Atuais do FECOP</a:t>
            </a:r>
            <a:endParaRPr/>
          </a:p>
        </p:txBody>
      </p:sp>
      <p:sp>
        <p:nvSpPr>
          <p:cNvPr id="197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B4205BBA-74D2-4BEE-95A2-4EBA06A21577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  <p:pic>
        <p:nvPicPr>
          <p:cNvPr id="198" name="Picture 3" descr=""/>
          <p:cNvPicPr/>
          <p:nvPr/>
        </p:nvPicPr>
        <p:blipFill>
          <a:blip r:embed="rId1"/>
          <a:stretch/>
        </p:blipFill>
        <p:spPr>
          <a:xfrm>
            <a:off x="6767640" y="24120"/>
            <a:ext cx="2376000" cy="828360"/>
          </a:xfrm>
          <a:prstGeom prst="rect">
            <a:avLst/>
          </a:prstGeom>
          <a:ln>
            <a:noFill/>
          </a:ln>
        </p:spPr>
      </p:pic>
      <p:pic>
        <p:nvPicPr>
          <p:cNvPr id="199" name="Picture 4" descr=""/>
          <p:cNvPicPr/>
          <p:nvPr/>
        </p:nvPicPr>
        <p:blipFill>
          <a:blip r:embed="rId2"/>
          <a:stretch/>
        </p:blipFill>
        <p:spPr>
          <a:xfrm>
            <a:off x="35640" y="-1080"/>
            <a:ext cx="2376000" cy="62136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464653"/>
                </a:solidFill>
                <a:latin typeface="Bookman Old Style"/>
              </a:rPr>
              <a:t>I. Melhorar a qualidade das intervenções</a:t>
            </a:r>
            <a:endParaRPr/>
          </a:p>
        </p:txBody>
      </p:sp>
      <p:sp>
        <p:nvSpPr>
          <p:cNvPr id="201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Deve-se aprimorar os mecanismos de seleção dos projetos (BM);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Gill Sans MT"/>
              </a:rPr>
              <a:t>O fluxo de aprovação dos projetos dificulta o desenho das intervenções;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Deve-se realizar estudos de diagnóstico para subsidiar a formulação de políticas públicas de combate à pobreza (TCE);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 elaboração de um diagnóstico precário </a:t>
            </a:r>
            <a:r>
              <a:rPr lang="pt-BR" sz="2400" strike="noStrike">
                <a:solidFill>
                  <a:srgbClr val="000000"/>
                </a:solidFill>
                <a:latin typeface="Gill Sans MT"/>
              </a:rPr>
              <a:t>compromete o desenho de uma intervenção.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2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089415B-3B36-43DC-96CB-9E5AF1668F1B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464653"/>
                </a:solidFill>
                <a:latin typeface="Bookman Old Style"/>
              </a:rPr>
              <a:t>II. Promover a Integração dos Projetos</a:t>
            </a:r>
            <a:endParaRPr/>
          </a:p>
        </p:txBody>
      </p:sp>
      <p:sp>
        <p:nvSpPr>
          <p:cNvPr id="204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Os beneficiários de cada projeto são selecionados de forma independente;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Não se sabe quantas pessoas/famílias são atendidas por diferentes projetos financiados pelo FECOP;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Os projetos não são elaborados com base numa visão multidimensional da pobreza, o que dificulta a integração das ações (Setoriais);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Famílias com igual grau de carência acabam tendo acesso diferenciado aos projetos do FECOP.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5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BA1E299B-FECE-41BD-9E87-235F79252BCF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464653"/>
                </a:solidFill>
                <a:latin typeface="Bookman Old Style"/>
              </a:rPr>
              <a:t>Sumário</a:t>
            </a:r>
            <a:endParaRPr/>
          </a:p>
        </p:txBody>
      </p:sp>
      <p:sp>
        <p:nvSpPr>
          <p:cNvPr id="143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200000"/>
              </a:lnSpc>
            </a:pPr>
            <a:endParaRPr/>
          </a:p>
          <a:p>
            <a:pPr>
              <a:lnSpc>
                <a:spcPct val="2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1. Diagnóstico da Pobreza no Ceará;</a:t>
            </a:r>
            <a:endParaRPr/>
          </a:p>
          <a:p>
            <a:pPr>
              <a:lnSpc>
                <a:spcPct val="2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2. Desafios atuais do FECOP;</a:t>
            </a:r>
            <a:endParaRPr/>
          </a:p>
          <a:p>
            <a:pPr>
              <a:lnSpc>
                <a:spcPct val="2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3. Diretrizes para o plano estadual de combate a pobreza.</a:t>
            </a:r>
            <a:endParaRPr/>
          </a:p>
        </p:txBody>
      </p:sp>
      <p:sp>
        <p:nvSpPr>
          <p:cNvPr id="144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D4A97DE0-DA9D-4C59-8C07-E5E147C80DCF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464653"/>
                </a:solidFill>
                <a:latin typeface="Bookman Old Style"/>
              </a:rPr>
              <a:t>III. Definir critérios para focalização</a:t>
            </a:r>
            <a:endParaRPr/>
          </a:p>
        </p:txBody>
      </p:sp>
      <p:sp>
        <p:nvSpPr>
          <p:cNvPr id="207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O maior problema que o FECOP enfrenta é garantir que seus recursos estejam sendo direcionados para os segmentos mais pobres da população (BM);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Os recursos continuam sendo aplicados de forma pulverizada, não sendo concentrados em ações específicas para alcance de resultados expressivos (TCE).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8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67B0C167-D7AB-454F-ADDC-74ADBBF80250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m 4" descr=""/>
          <p:cNvPicPr/>
          <p:nvPr/>
        </p:nvPicPr>
        <p:blipFill>
          <a:blip r:embed="rId1"/>
          <a:stretch/>
        </p:blipFill>
        <p:spPr>
          <a:xfrm>
            <a:off x="179640" y="260640"/>
            <a:ext cx="4321440" cy="6119640"/>
          </a:xfrm>
          <a:prstGeom prst="rect">
            <a:avLst/>
          </a:prstGeom>
          <a:ln>
            <a:noFill/>
          </a:ln>
        </p:spPr>
      </p:pic>
      <p:pic>
        <p:nvPicPr>
          <p:cNvPr id="210" name="Imagem 5" descr=""/>
          <p:cNvPicPr/>
          <p:nvPr/>
        </p:nvPicPr>
        <p:blipFill>
          <a:blip r:embed="rId2"/>
          <a:stretch/>
        </p:blipFill>
        <p:spPr>
          <a:xfrm>
            <a:off x="4570560" y="260640"/>
            <a:ext cx="4321440" cy="611964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m 1" descr=""/>
          <p:cNvPicPr/>
          <p:nvPr/>
        </p:nvPicPr>
        <p:blipFill>
          <a:blip r:embed="rId1"/>
          <a:stretch/>
        </p:blipFill>
        <p:spPr>
          <a:xfrm>
            <a:off x="178200" y="260640"/>
            <a:ext cx="4321440" cy="6119640"/>
          </a:xfrm>
          <a:prstGeom prst="rect">
            <a:avLst/>
          </a:prstGeom>
          <a:ln>
            <a:noFill/>
          </a:ln>
        </p:spPr>
      </p:pic>
      <p:pic>
        <p:nvPicPr>
          <p:cNvPr id="212" name="Imagem 4" descr=""/>
          <p:cNvPicPr/>
          <p:nvPr/>
        </p:nvPicPr>
        <p:blipFill>
          <a:blip r:embed="rId2"/>
          <a:stretch/>
        </p:blipFill>
        <p:spPr>
          <a:xfrm>
            <a:off x="4570560" y="260640"/>
            <a:ext cx="4321440" cy="611964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m 3" descr=""/>
          <p:cNvPicPr/>
          <p:nvPr/>
        </p:nvPicPr>
        <p:blipFill>
          <a:blip r:embed="rId1"/>
          <a:stretch/>
        </p:blipFill>
        <p:spPr>
          <a:xfrm>
            <a:off x="4642920" y="162360"/>
            <a:ext cx="4321080" cy="6119640"/>
          </a:xfrm>
          <a:prstGeom prst="rect">
            <a:avLst/>
          </a:prstGeom>
          <a:ln>
            <a:noFill/>
          </a:ln>
        </p:spPr>
      </p:pic>
      <p:pic>
        <p:nvPicPr>
          <p:cNvPr id="214" name="Imagem 4" descr=""/>
          <p:cNvPicPr/>
          <p:nvPr/>
        </p:nvPicPr>
        <p:blipFill>
          <a:blip r:embed="rId2"/>
          <a:stretch/>
        </p:blipFill>
        <p:spPr>
          <a:xfrm>
            <a:off x="178200" y="150120"/>
            <a:ext cx="4321440" cy="611964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464653"/>
                </a:solidFill>
                <a:latin typeface="Bookman Old Style"/>
              </a:rPr>
              <a:t>IV. Identificar o público-alvo dos projetos</a:t>
            </a:r>
            <a:endParaRPr/>
          </a:p>
        </p:txBody>
      </p:sp>
      <p:sp>
        <p:nvSpPr>
          <p:cNvPr id="216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Não é suficiente usar o critério da renda para selecionar pessoas para projetos sociais com diferentes objetivos;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As equipes dos projetos acabam tendo que definir critérios adicionais para a seleção de beneficiários;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Faltam informações sobre as privações sofridas pela população pobre nas dimensões contempladas pelos projetos na periodicidade ou no nível geográfico desejado;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Gill Sans MT"/>
              </a:rPr>
              <a:t>Falta de uma base de dados unificada para identificação do público alvo (Setoriais);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17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B75D27D1-58A1-408F-9251-16FAD37F56DE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464653"/>
                </a:solidFill>
                <a:latin typeface="Bookman Old Style"/>
              </a:rPr>
              <a:t>V. Elaborar indicadores de resultados e impactos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Em geral, os objetivos são formulados de maneira ambígua e muito ampla, dificultando a definição de indicadores de resultados e impactos;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 ausência desses indicadores impossibilitam o monitoramento e avaliação dos resultados;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Frequentemente, confunde-se indicadores de resultado com os de produto. De modo que, a entrega do produto ou serviço é vista como o objetivo do projeto.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0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D2A31EF-4320-4C31-98BF-10F903CABEC6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464653"/>
                </a:solidFill>
                <a:latin typeface="Bookman Old Style"/>
              </a:rPr>
              <a:t>VI. Construir um sistema de monitoramento e avaliação</a:t>
            </a:r>
            <a:endParaRPr/>
          </a:p>
        </p:txBody>
      </p:sp>
      <p:sp>
        <p:nvSpPr>
          <p:cNvPr id="222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Implantar um sistema informatizado de acompanhamento unificado dos projetos, compatibilizando-o com o CADÚNICO do Governo Federal, visando dar maior focalização no seu público-alvo (TCE);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O FECOP não conta com uma abordagem sistemática ou uma metodologia para definir metas e fazer o monitoramento (BM);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Construção de banco de dados georeferenciado com áreas e pessoas beneficiadas com recursos do FECOP, mapeando fisicamente a atuação dos Projetos (Setoriais);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3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0FBC7E6C-C3E1-44EA-A5D7-BFCE9DBCC248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464653"/>
                </a:solidFill>
                <a:latin typeface="Bookman Old Style"/>
              </a:rPr>
              <a:t>VI. Construir um sistema de monitoramento e avaliação</a:t>
            </a:r>
            <a:endParaRPr/>
          </a:p>
        </p:txBody>
      </p:sp>
      <p:sp>
        <p:nvSpPr>
          <p:cNvPr id="225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Gill Sans MT"/>
              </a:rPr>
              <a:t>Realizar avaliações sistemáticas de desempenho das ações desenvolvidas, imprescindíveis para analisar se os resultados alcançados estão contribuindo, de fato, para a redução da pobreza (TCE);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lang="pt-BR" sz="2400" strike="noStrike">
                <a:solidFill>
                  <a:srgbClr val="000000"/>
                </a:solidFill>
                <a:latin typeface="Gill Sans MT"/>
              </a:rPr>
              <a:t>Elaborar as diretrizes para um Plano Estadual de Combate à Pobreza (TCE).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6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F716AB39-9B98-4498-A732-9B4C58FCE89E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t-BR" sz="6000" strike="noStrike">
                <a:solidFill>
                  <a:srgbClr val="000000"/>
                </a:solidFill>
                <a:latin typeface="Calibri"/>
              </a:rPr>
              <a:t>3. Diretrizes para o Plano Estadual de Combate à Pobreza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C1578A99-35D6-486F-B3E8-A6E59759D572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  <p:pic>
        <p:nvPicPr>
          <p:cNvPr id="229" name="Picture 3" descr=""/>
          <p:cNvPicPr/>
          <p:nvPr/>
        </p:nvPicPr>
        <p:blipFill>
          <a:blip r:embed="rId1"/>
          <a:stretch/>
        </p:blipFill>
        <p:spPr>
          <a:xfrm>
            <a:off x="6767640" y="24120"/>
            <a:ext cx="2376000" cy="828360"/>
          </a:xfrm>
          <a:prstGeom prst="rect">
            <a:avLst/>
          </a:prstGeom>
          <a:ln>
            <a:noFill/>
          </a:ln>
        </p:spPr>
      </p:pic>
      <p:pic>
        <p:nvPicPr>
          <p:cNvPr id="230" name="Picture 4" descr=""/>
          <p:cNvPicPr/>
          <p:nvPr/>
        </p:nvPicPr>
        <p:blipFill>
          <a:blip r:embed="rId2"/>
          <a:stretch/>
        </p:blipFill>
        <p:spPr>
          <a:xfrm>
            <a:off x="35640" y="-1080"/>
            <a:ext cx="2376000" cy="62136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464653"/>
                </a:solidFill>
                <a:latin typeface="Bookman Old Style"/>
              </a:rPr>
              <a:t>3. Diretrizes para o Plano Estadual de Combate à Pobreza</a:t>
            </a:r>
            <a:endParaRPr/>
          </a:p>
        </p:txBody>
      </p:sp>
      <p:sp>
        <p:nvSpPr>
          <p:cNvPr id="232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a) Definição de um índice de pobreza multidimensional;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b) Focalização nas áreas com maior número de pessoas em extrema pobreza; </a:t>
            </a:r>
            <a:endParaRPr/>
          </a:p>
          <a:p>
            <a:pPr>
              <a:lnSpc>
                <a:spcPct val="2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c) Integração dos Projetos a partir de uma base de dados única;</a:t>
            </a:r>
            <a:endParaRPr/>
          </a:p>
          <a:p>
            <a:pPr>
              <a:lnSpc>
                <a:spcPct val="2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d) Coordenação Centralizada dos Programas; e </a:t>
            </a:r>
            <a:endParaRPr/>
          </a:p>
          <a:p>
            <a:pPr>
              <a:lnSpc>
                <a:spcPct val="2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e) Monitoramento e Avaliação Permanente dos Resultados.</a:t>
            </a:r>
            <a:endParaRPr/>
          </a:p>
        </p:txBody>
      </p:sp>
      <p:sp>
        <p:nvSpPr>
          <p:cNvPr id="233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04475430-2327-495F-8823-8D37D657D805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t-BR" sz="6000" strike="noStrike">
                <a:solidFill>
                  <a:srgbClr val="000000"/>
                </a:solidFill>
                <a:latin typeface="Calibri"/>
              </a:rPr>
              <a:t>1. Diagnóstico da Pobreza no Ceará</a:t>
            </a:r>
            <a:endParaRPr/>
          </a:p>
        </p:txBody>
      </p:sp>
      <p:sp>
        <p:nvSpPr>
          <p:cNvPr id="146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99CCD90-0C37-42BB-BBFD-8F64E9837C93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  <p:pic>
        <p:nvPicPr>
          <p:cNvPr id="147" name="Picture 3" descr=""/>
          <p:cNvPicPr/>
          <p:nvPr/>
        </p:nvPicPr>
        <p:blipFill>
          <a:blip r:embed="rId1"/>
          <a:stretch/>
        </p:blipFill>
        <p:spPr>
          <a:xfrm>
            <a:off x="6767640" y="24120"/>
            <a:ext cx="2376000" cy="828360"/>
          </a:xfrm>
          <a:prstGeom prst="rect">
            <a:avLst/>
          </a:prstGeom>
          <a:ln>
            <a:noFill/>
          </a:ln>
        </p:spPr>
      </p:pic>
      <p:pic>
        <p:nvPicPr>
          <p:cNvPr id="148" name="Picture 4" descr=""/>
          <p:cNvPicPr/>
          <p:nvPr/>
        </p:nvPicPr>
        <p:blipFill>
          <a:blip r:embed="rId2"/>
          <a:stretch/>
        </p:blipFill>
        <p:spPr>
          <a:xfrm>
            <a:off x="35640" y="-1080"/>
            <a:ext cx="2376000" cy="62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400" strike="noStrike">
                <a:solidFill>
                  <a:srgbClr val="000000"/>
                </a:solidFill>
                <a:latin typeface="Bookman Old Style"/>
              </a:rPr>
              <a:t>a) Proposta de um Índice de pobreza multidimensional para o FECOP</a:t>
            </a:r>
            <a:endParaRPr/>
          </a:p>
        </p:txBody>
      </p:sp>
      <p:sp>
        <p:nvSpPr>
          <p:cNvPr id="235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É necessário redefinir quais dimensões serão consideradas para a definição de um indicador de pobreza multidimensional;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Os diferentes projetos devem impactar nas dimensões selecionadas;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Deve-se estabeler metas para os indicadores que comporão cada dimensão;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 agregação dos indicadores das diferentes dimensões em um indicador global de pobreza permitirá avaliar os resultados da política de combate à pobreza.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6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625C7C8-3847-4942-BB2D-16C143EBE9F0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Bookman Old Style"/>
              </a:rPr>
              <a:t>b) Focalização dos projetos FECOP</a:t>
            </a:r>
            <a:endParaRPr/>
          </a:p>
        </p:txBody>
      </p:sp>
      <p:sp>
        <p:nvSpPr>
          <p:cNvPr id="238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Inicialmente, propõe-se uma focalização geográfica;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 menor unidade geográfica que pode ser considerada para focalização é o setor censitário;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Um setor censitário é a unidade territorial de controle cadastral do censo demográfico, constituída por áreas contíguas, respeitando-se os limites da divisão político-administrativa;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 identificação das áreas mais pobres do estado é o estágio inicial para a elaboração de um perfil de pobreza.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9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D9CC4EF-4CD3-44BA-B435-6F3AA8CA5F64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2" descr=""/>
          <p:cNvPicPr/>
          <p:nvPr/>
        </p:nvPicPr>
        <p:blipFill>
          <a:blip r:embed="rId1"/>
          <a:stretch/>
        </p:blipFill>
        <p:spPr>
          <a:xfrm>
            <a:off x="5220000" y="1100160"/>
            <a:ext cx="3293280" cy="2735280"/>
          </a:xfrm>
          <a:prstGeom prst="rect">
            <a:avLst/>
          </a:prstGeom>
          <a:ln>
            <a:noFill/>
          </a:ln>
        </p:spPr>
      </p:pic>
      <p:pic>
        <p:nvPicPr>
          <p:cNvPr id="241" name="Imagem 3" descr=""/>
          <p:cNvPicPr/>
          <p:nvPr/>
        </p:nvPicPr>
        <p:blipFill>
          <a:blip r:embed="rId2"/>
          <a:stretch/>
        </p:blipFill>
        <p:spPr>
          <a:xfrm>
            <a:off x="164520" y="548640"/>
            <a:ext cx="4197240" cy="570276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2452680" y="1000440"/>
            <a:ext cx="152676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1000" strike="noStrike">
                <a:solidFill>
                  <a:srgbClr val="ff0000"/>
                </a:solidFill>
                <a:latin typeface="Arial"/>
              </a:rPr>
              <a:t>Nº de municípios: 184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pt-BR" sz="1000" strike="noStrike">
                <a:solidFill>
                  <a:srgbClr val="ff0000"/>
                </a:solidFill>
                <a:latin typeface="Arial"/>
              </a:rPr>
              <a:t>Nº de setores: 13.614</a:t>
            </a:r>
            <a:endParaRPr/>
          </a:p>
        </p:txBody>
      </p:sp>
      <p:sp>
        <p:nvSpPr>
          <p:cNvPr id="243" name="CustomShape 2"/>
          <p:cNvSpPr/>
          <p:nvPr/>
        </p:nvSpPr>
        <p:spPr>
          <a:xfrm>
            <a:off x="5131800" y="482760"/>
            <a:ext cx="345600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lang="pt-BR" sz="1600" strike="noStrike">
                <a:solidFill>
                  <a:srgbClr val="000000"/>
                </a:solidFill>
                <a:latin typeface="Arial"/>
              </a:rPr>
              <a:t>Exemplo para o município de Fortaleza: 3.043 setores censitários</a:t>
            </a:r>
            <a:endParaRPr/>
          </a:p>
        </p:txBody>
      </p:sp>
      <p:sp>
        <p:nvSpPr>
          <p:cNvPr id="244" name="CustomShape 3"/>
          <p:cNvSpPr/>
          <p:nvPr/>
        </p:nvSpPr>
        <p:spPr>
          <a:xfrm>
            <a:off x="3035160" y="50760"/>
            <a:ext cx="32000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pt-BR" sz="2000" strike="noStrike">
                <a:solidFill>
                  <a:srgbClr val="000000"/>
                </a:solidFill>
                <a:latin typeface="Arial"/>
              </a:rPr>
              <a:t>SETORES CENSITÁRIOS</a:t>
            </a:r>
            <a:endParaRPr/>
          </a:p>
        </p:txBody>
      </p:sp>
      <p:pic>
        <p:nvPicPr>
          <p:cNvPr id="245" name="Imagem 8" descr=""/>
          <p:cNvPicPr/>
          <p:nvPr/>
        </p:nvPicPr>
        <p:blipFill>
          <a:blip r:embed="rId3"/>
          <a:stretch/>
        </p:blipFill>
        <p:spPr>
          <a:xfrm>
            <a:off x="5246280" y="4005720"/>
            <a:ext cx="3240000" cy="1987200"/>
          </a:xfrm>
          <a:prstGeom prst="rect">
            <a:avLst/>
          </a:prstGeom>
          <a:ln>
            <a:noFill/>
          </a:ln>
        </p:spPr>
      </p:pic>
      <p:sp>
        <p:nvSpPr>
          <p:cNvPr id="246" name="CustomShape 4"/>
          <p:cNvSpPr/>
          <p:nvPr/>
        </p:nvSpPr>
        <p:spPr>
          <a:xfrm>
            <a:off x="5119200" y="5960160"/>
            <a:ext cx="35445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Arial"/>
              </a:rPr>
              <a:t>Exemplo de setor censitário com quadras e ruas.</a:t>
            </a:r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" descr=""/>
          <p:cNvPicPr/>
          <p:nvPr/>
        </p:nvPicPr>
        <p:blipFill>
          <a:blip r:embed="rId1"/>
          <a:srcRect l="0" t="0" r="0" b="1356"/>
          <a:stretch/>
        </p:blipFill>
        <p:spPr>
          <a:xfrm>
            <a:off x="88560" y="771120"/>
            <a:ext cx="4331160" cy="604764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899640" y="469440"/>
            <a:ext cx="30240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lang="pt-BR" sz="1600" strike="noStrike">
                <a:solidFill>
                  <a:srgbClr val="000000"/>
                </a:solidFill>
                <a:latin typeface="Arial"/>
              </a:rPr>
              <a:t>Recorte territorial por município</a:t>
            </a:r>
            <a:endParaRPr/>
          </a:p>
        </p:txBody>
      </p:sp>
      <p:sp>
        <p:nvSpPr>
          <p:cNvPr id="249" name="CustomShape 2"/>
          <p:cNvSpPr/>
          <p:nvPr/>
        </p:nvSpPr>
        <p:spPr>
          <a:xfrm>
            <a:off x="5141880" y="491040"/>
            <a:ext cx="36000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lang="pt-BR" sz="1600" strike="noStrike">
                <a:solidFill>
                  <a:srgbClr val="000000"/>
                </a:solidFill>
                <a:latin typeface="Arial"/>
              </a:rPr>
              <a:t>Recorte territorial por setor censitário</a:t>
            </a:r>
            <a:endParaRPr/>
          </a:p>
        </p:txBody>
      </p:sp>
      <p:pic>
        <p:nvPicPr>
          <p:cNvPr id="250" name="Imagem 4" descr=""/>
          <p:cNvPicPr/>
          <p:nvPr/>
        </p:nvPicPr>
        <p:blipFill>
          <a:blip r:embed="rId2"/>
          <a:srcRect l="0" t="0" r="0" b="1321"/>
          <a:stretch/>
        </p:blipFill>
        <p:spPr>
          <a:xfrm>
            <a:off x="4597920" y="768960"/>
            <a:ext cx="4327920" cy="6047640"/>
          </a:xfrm>
          <a:prstGeom prst="rect">
            <a:avLst/>
          </a:prstGeom>
          <a:ln>
            <a:noFill/>
          </a:ln>
        </p:spPr>
      </p:pic>
      <p:sp>
        <p:nvSpPr>
          <p:cNvPr id="251" name="CustomShape 3"/>
          <p:cNvSpPr/>
          <p:nvPr/>
        </p:nvSpPr>
        <p:spPr>
          <a:xfrm>
            <a:off x="1259640" y="72720"/>
            <a:ext cx="6768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2000" strike="noStrike">
                <a:solidFill>
                  <a:srgbClr val="000000"/>
                </a:solidFill>
                <a:latin typeface="Arial"/>
              </a:rPr>
              <a:t>EXTREMA POBREZA POR ÁREA GROGRÁFICA</a:t>
            </a: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Espaço Reservado para Conteúdo 4" descr=""/>
          <p:cNvPicPr/>
          <p:nvPr/>
        </p:nvPicPr>
        <p:blipFill>
          <a:blip r:embed="rId1"/>
          <a:stretch/>
        </p:blipFill>
        <p:spPr>
          <a:xfrm>
            <a:off x="476640" y="476640"/>
            <a:ext cx="8055360" cy="5688360"/>
          </a:xfrm>
          <a:prstGeom prst="rect">
            <a:avLst/>
          </a:prstGeom>
          <a:ln>
            <a:noFill/>
          </a:ln>
        </p:spPr>
      </p:pic>
      <p:sp>
        <p:nvSpPr>
          <p:cNvPr id="253" name="TextShape 1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9A7B3F10-4D62-449C-A9D3-88EF83C57D02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179640" y="168840"/>
            <a:ext cx="878472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pt-BR" sz="1600" strike="noStrike">
                <a:solidFill>
                  <a:srgbClr val="000000"/>
                </a:solidFill>
                <a:latin typeface="Arial"/>
              </a:rPr>
              <a:t>Mapa gerado no sistema Ceará em Mapas Interativo (</a:t>
            </a:r>
            <a:r>
              <a:rPr lang="pt-BR" sz="1600" strike="noStrike" u="sng">
                <a:solidFill>
                  <a:srgbClr val="b292ca"/>
                </a:solidFill>
                <a:latin typeface="Arial"/>
              </a:rPr>
              <a:t>http://mapas.ipece.ce.gov.br</a:t>
            </a:r>
            <a:r>
              <a:rPr lang="pt-BR" sz="1600" strike="noStrike">
                <a:solidFill>
                  <a:srgbClr val="000000"/>
                </a:solidFill>
                <a:latin typeface="Arial"/>
              </a:rPr>
              <a:t>), mostrando a distribuição do </a:t>
            </a:r>
            <a:r>
              <a:rPr b="1" lang="pt-BR" sz="1600" strike="noStrike">
                <a:solidFill>
                  <a:srgbClr val="ff0000"/>
                </a:solidFill>
                <a:latin typeface="Arial"/>
              </a:rPr>
              <a:t>quantitativo absoluto da população em situação de extrema pobreza conforme os setores censitários</a:t>
            </a:r>
            <a:r>
              <a:rPr lang="pt-BR" sz="1600" strike="noStrike">
                <a:solidFill>
                  <a:srgbClr val="000000"/>
                </a:solidFill>
                <a:latin typeface="Arial"/>
              </a:rPr>
              <a:t>.</a:t>
            </a:r>
            <a:endParaRPr/>
          </a:p>
        </p:txBody>
      </p:sp>
      <p:pic>
        <p:nvPicPr>
          <p:cNvPr id="255" name="Picture 2" descr=""/>
          <p:cNvPicPr/>
          <p:nvPr/>
        </p:nvPicPr>
        <p:blipFill>
          <a:blip r:embed="rId1"/>
          <a:srcRect l="699" t="0" r="1533" b="4276"/>
          <a:stretch/>
        </p:blipFill>
        <p:spPr>
          <a:xfrm>
            <a:off x="179640" y="1104840"/>
            <a:ext cx="8844840" cy="4824000"/>
          </a:xfrm>
          <a:prstGeom prst="rect">
            <a:avLst/>
          </a:prstGeom>
          <a:ln>
            <a:noFill/>
          </a:ln>
        </p:spPr>
      </p:pic>
      <p:pic>
        <p:nvPicPr>
          <p:cNvPr id="256" name="Picture 4" descr=""/>
          <p:cNvPicPr/>
          <p:nvPr/>
        </p:nvPicPr>
        <p:blipFill>
          <a:blip r:embed="rId2"/>
          <a:stretch/>
        </p:blipFill>
        <p:spPr>
          <a:xfrm>
            <a:off x="5856480" y="4406040"/>
            <a:ext cx="1920960" cy="1186920"/>
          </a:xfrm>
          <a:prstGeom prst="rect">
            <a:avLst/>
          </a:prstGeom>
          <a:ln>
            <a:noFill/>
          </a:ln>
        </p:spPr>
      </p:pic>
      <p:sp>
        <p:nvSpPr>
          <p:cNvPr id="257" name="CustomShape 2"/>
          <p:cNvSpPr/>
          <p:nvPr/>
        </p:nvSpPr>
        <p:spPr>
          <a:xfrm>
            <a:off x="100800" y="6045120"/>
            <a:ext cx="88567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pt-BR" sz="1600" strike="noStrike">
                <a:solidFill>
                  <a:srgbClr val="000000"/>
                </a:solidFill>
                <a:latin typeface="Arial"/>
              </a:rPr>
              <a:t>Com este mapa pode-se localizar territorialmente onde estão os maiores contingentes populacionais, visando a focalização de politicas públicas de combate a extrema pobreza.</a:t>
            </a:r>
            <a:endParaRPr/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251640" y="260640"/>
            <a:ext cx="86407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pt-BR" sz="1600" strike="noStrike">
                <a:solidFill>
                  <a:srgbClr val="000000"/>
                </a:solidFill>
                <a:latin typeface="Arial"/>
              </a:rPr>
              <a:t>Detalhe da distribuição do quantitativo da população em situação de extrema pobreza, </a:t>
            </a:r>
            <a:r>
              <a:rPr b="1" lang="pt-BR" sz="1600" strike="noStrike">
                <a:solidFill>
                  <a:srgbClr val="ff0000"/>
                </a:solidFill>
                <a:latin typeface="Arial"/>
              </a:rPr>
              <a:t>mostrando os setores com mais de 300 pessoas nessa situação</a:t>
            </a:r>
            <a:r>
              <a:rPr lang="pt-BR" sz="1600" strike="noStrike">
                <a:solidFill>
                  <a:srgbClr val="000000"/>
                </a:solidFill>
                <a:latin typeface="Arial"/>
              </a:rPr>
              <a:t>. </a:t>
            </a:r>
            <a:endParaRPr/>
          </a:p>
        </p:txBody>
      </p:sp>
      <p:pic>
        <p:nvPicPr>
          <p:cNvPr id="259" name="Picture 3" descr=""/>
          <p:cNvPicPr/>
          <p:nvPr/>
        </p:nvPicPr>
        <p:blipFill>
          <a:blip r:embed="rId1"/>
          <a:srcRect l="751" t="0" r="1637" b="4408"/>
          <a:stretch/>
        </p:blipFill>
        <p:spPr>
          <a:xfrm>
            <a:off x="110160" y="980640"/>
            <a:ext cx="8873280" cy="4824000"/>
          </a:xfrm>
          <a:prstGeom prst="rect">
            <a:avLst/>
          </a:prstGeom>
          <a:ln>
            <a:noFill/>
          </a:ln>
        </p:spPr>
      </p:pic>
      <p:sp>
        <p:nvSpPr>
          <p:cNvPr id="260" name="CustomShape 2"/>
          <p:cNvSpPr/>
          <p:nvPr/>
        </p:nvSpPr>
        <p:spPr>
          <a:xfrm>
            <a:off x="179640" y="5923080"/>
            <a:ext cx="87127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pt-BR" sz="1600" strike="noStrike">
                <a:solidFill>
                  <a:srgbClr val="000000"/>
                </a:solidFill>
                <a:latin typeface="Arial"/>
              </a:rPr>
              <a:t>Em 2010, nestas áreas moravam 411.917 pessoas, ou 27% do total registrado no Ceará (1.502.924 pessoas).</a:t>
            </a:r>
            <a:endParaRPr/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" descr=""/>
          <p:cNvPicPr/>
          <p:nvPr/>
        </p:nvPicPr>
        <p:blipFill>
          <a:blip r:embed="rId1"/>
          <a:srcRect l="730" t="0" r="1336" b="4527"/>
          <a:stretch/>
        </p:blipFill>
        <p:spPr>
          <a:xfrm>
            <a:off x="107640" y="1012320"/>
            <a:ext cx="8928720" cy="494676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251640" y="260640"/>
            <a:ext cx="86407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pt-BR" sz="1600" strike="noStrike">
                <a:solidFill>
                  <a:srgbClr val="000000"/>
                </a:solidFill>
                <a:latin typeface="Arial"/>
              </a:rPr>
              <a:t>Exemplo para o </a:t>
            </a:r>
            <a:r>
              <a:rPr b="1" lang="pt-BR" sz="1600" strike="noStrike">
                <a:solidFill>
                  <a:srgbClr val="ff0000"/>
                </a:solidFill>
                <a:latin typeface="Arial"/>
              </a:rPr>
              <a:t>município de Fortaleza</a:t>
            </a:r>
            <a:r>
              <a:rPr lang="pt-BR" sz="1600" strike="noStrike">
                <a:solidFill>
                  <a:srgbClr val="000000"/>
                </a:solidFill>
                <a:latin typeface="Arial"/>
              </a:rPr>
              <a:t>, com a divisão dos setores censitários conforme o quantitativo de população extremamente pobre. </a:t>
            </a:r>
            <a:endParaRPr/>
          </a:p>
        </p:txBody>
      </p:sp>
      <p:sp>
        <p:nvSpPr>
          <p:cNvPr id="263" name="CustomShape 2"/>
          <p:cNvSpPr/>
          <p:nvPr/>
        </p:nvSpPr>
        <p:spPr>
          <a:xfrm>
            <a:off x="179640" y="6084720"/>
            <a:ext cx="87127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pt-BR" sz="1600" strike="noStrike">
                <a:solidFill>
                  <a:srgbClr val="000000"/>
                </a:solidFill>
                <a:latin typeface="Arial"/>
              </a:rPr>
              <a:t>Observam-se setores censitários contendo maior concentração de população em extrema pobreza, indicando desigualdades sociais na cidade.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179640" y="116640"/>
            <a:ext cx="8712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1600" strike="noStrike">
                <a:solidFill>
                  <a:srgbClr val="000000"/>
                </a:solidFill>
                <a:latin typeface="Arial"/>
              </a:rPr>
              <a:t>FERRAMENTA PARA FOCALIZAÇÃO TERRITORIAL DOS PROGRAMAS DO FECOP</a:t>
            </a:r>
            <a:endParaRPr/>
          </a:p>
        </p:txBody>
      </p:sp>
      <p:sp>
        <p:nvSpPr>
          <p:cNvPr id="265" name="CustomShape 2"/>
          <p:cNvSpPr/>
          <p:nvPr/>
        </p:nvSpPr>
        <p:spPr>
          <a:xfrm>
            <a:off x="107640" y="620640"/>
            <a:ext cx="863028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i="1" lang="pt-BR" sz="1600" strike="noStrike">
                <a:solidFill>
                  <a:srgbClr val="000000"/>
                </a:solidFill>
                <a:latin typeface="Arial"/>
              </a:rPr>
              <a:t>Zoom</a:t>
            </a:r>
            <a:r>
              <a:rPr lang="pt-BR" sz="1600" strike="noStrike">
                <a:solidFill>
                  <a:srgbClr val="000000"/>
                </a:solidFill>
                <a:latin typeface="Arial"/>
              </a:rPr>
              <a:t> de setor censitário do município de Fortaleza, localizado no bairro Jangurussu, com </a:t>
            </a:r>
            <a:r>
              <a:rPr b="1" lang="pt-BR" sz="1600" strike="noStrike">
                <a:solidFill>
                  <a:srgbClr val="ff0000"/>
                </a:solidFill>
                <a:latin typeface="Arial"/>
              </a:rPr>
              <a:t>717 pessoas na condição de extrema pobreza (44,67%)</a:t>
            </a:r>
            <a:r>
              <a:rPr lang="pt-BR" sz="1600" strike="noStrike">
                <a:solidFill>
                  <a:srgbClr val="000000"/>
                </a:solidFill>
                <a:latin typeface="Arial"/>
              </a:rPr>
              <a:t>.</a:t>
            </a:r>
            <a:endParaRPr/>
          </a:p>
        </p:txBody>
      </p:sp>
      <p:pic>
        <p:nvPicPr>
          <p:cNvPr id="266" name="Picture 2" descr=""/>
          <p:cNvPicPr/>
          <p:nvPr/>
        </p:nvPicPr>
        <p:blipFill>
          <a:blip r:embed="rId1"/>
          <a:srcRect l="733" t="0" r="1414" b="4349"/>
          <a:stretch/>
        </p:blipFill>
        <p:spPr>
          <a:xfrm>
            <a:off x="74160" y="1446120"/>
            <a:ext cx="8961840" cy="4790520"/>
          </a:xfrm>
          <a:prstGeom prst="rect">
            <a:avLst/>
          </a:prstGeom>
          <a:ln>
            <a:noFill/>
          </a:ln>
        </p:spPr>
      </p:pic>
      <p:pic>
        <p:nvPicPr>
          <p:cNvPr id="267" name="Picture 3" descr=""/>
          <p:cNvPicPr/>
          <p:nvPr/>
        </p:nvPicPr>
        <p:blipFill>
          <a:blip r:embed="rId2"/>
          <a:stretch/>
        </p:blipFill>
        <p:spPr>
          <a:xfrm>
            <a:off x="74160" y="4088880"/>
            <a:ext cx="4281480" cy="159300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107640" y="44640"/>
            <a:ext cx="86302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buFont typeface="Wingdings" charset="2"/>
              <a:buChar char=""/>
            </a:pPr>
            <a:r>
              <a:rPr lang="pt-BR" sz="1600" strike="noStrike">
                <a:solidFill>
                  <a:srgbClr val="000000"/>
                </a:solidFill>
                <a:latin typeface="Arial"/>
              </a:rPr>
              <a:t>Imagem de satélite referente ao setor censitário mostrado anteriormente.</a:t>
            </a:r>
            <a:endParaRPr/>
          </a:p>
        </p:txBody>
      </p:sp>
      <p:pic>
        <p:nvPicPr>
          <p:cNvPr id="269" name="Picture 2" descr=""/>
          <p:cNvPicPr/>
          <p:nvPr/>
        </p:nvPicPr>
        <p:blipFill>
          <a:blip r:embed="rId1"/>
          <a:srcRect l="0" t="0" r="801" b="5616"/>
          <a:stretch/>
        </p:blipFill>
        <p:spPr>
          <a:xfrm>
            <a:off x="467640" y="405000"/>
            <a:ext cx="7848360" cy="4083480"/>
          </a:xfrm>
          <a:prstGeom prst="rect">
            <a:avLst/>
          </a:prstGeom>
          <a:ln>
            <a:noFill/>
          </a:ln>
        </p:spPr>
      </p:pic>
      <p:pic>
        <p:nvPicPr>
          <p:cNvPr id="270" name="Picture 3" descr=""/>
          <p:cNvPicPr/>
          <p:nvPr/>
        </p:nvPicPr>
        <p:blipFill>
          <a:blip r:embed="rId2"/>
          <a:srcRect l="22045" t="0" r="0" b="0"/>
          <a:stretch/>
        </p:blipFill>
        <p:spPr>
          <a:xfrm>
            <a:off x="4788000" y="4614120"/>
            <a:ext cx="3078360" cy="2159640"/>
          </a:xfrm>
          <a:prstGeom prst="rect">
            <a:avLst/>
          </a:prstGeom>
          <a:ln>
            <a:noFill/>
          </a:ln>
        </p:spPr>
      </p:pic>
      <p:pic>
        <p:nvPicPr>
          <p:cNvPr id="271" name="Picture 4" descr=""/>
          <p:cNvPicPr/>
          <p:nvPr/>
        </p:nvPicPr>
        <p:blipFill>
          <a:blip r:embed="rId3"/>
          <a:srcRect l="21890" t="0" r="0" b="0"/>
          <a:stretch/>
        </p:blipFill>
        <p:spPr>
          <a:xfrm>
            <a:off x="911160" y="4627080"/>
            <a:ext cx="3084480" cy="215964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Gráfico 1 - Proporção de pessoas com renda domiciliar per capita abaixo da Linha de Extrema Pobreza – Brasil, Nordeste e Ceará – 2002 a 2013 (exceto 2010)</a:t>
            </a:r>
            <a:endParaRPr/>
          </a:p>
        </p:txBody>
      </p:sp>
      <p:pic>
        <p:nvPicPr>
          <p:cNvPr id="150" name="Picture 2" descr=""/>
          <p:cNvPicPr/>
          <p:nvPr/>
        </p:nvPicPr>
        <p:blipFill>
          <a:blip r:embed="rId1"/>
          <a:stretch/>
        </p:blipFill>
        <p:spPr>
          <a:xfrm>
            <a:off x="615960" y="1268640"/>
            <a:ext cx="6620040" cy="4319640"/>
          </a:xfrm>
          <a:prstGeom prst="rect">
            <a:avLst/>
          </a:prstGeom>
          <a:ln>
            <a:noFill/>
          </a:ln>
        </p:spPr>
      </p:pic>
      <p:sp>
        <p:nvSpPr>
          <p:cNvPr id="151" name="CustomShape 2"/>
          <p:cNvSpPr/>
          <p:nvPr/>
        </p:nvSpPr>
        <p:spPr>
          <a:xfrm>
            <a:off x="611640" y="5661360"/>
            <a:ext cx="770436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Fonte: PNAD / IBGE. Elaboração: IPECE.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Nota: A linha de extrema pobreza é de R$ 70 per capita (em reais de julho de 2010). Este valor corrigido pelo INPC-PNAD corresponde a R$ 84 (em reais de setembro de 2013, data da realização da última PNAD).</a:t>
            </a:r>
            <a:endParaRPr/>
          </a:p>
        </p:txBody>
      </p:sp>
      <p:sp>
        <p:nvSpPr>
          <p:cNvPr id="152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C2790E31-0424-4B87-8DBA-8B0BDABF100D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400" strike="noStrike">
                <a:solidFill>
                  <a:srgbClr val="000000"/>
                </a:solidFill>
                <a:latin typeface="Bookman Old Style"/>
              </a:rPr>
              <a:t>b) Realização de uma Pesquisa por Amostra de Domicílios do Ceará – PMAD-CE</a:t>
            </a:r>
            <a:endParaRPr/>
          </a:p>
        </p:txBody>
      </p:sp>
      <p:sp>
        <p:nvSpPr>
          <p:cNvPr id="273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É necessário traçar o perfil da população pobre a partir da caracterização das múltiplas dimensões da </a:t>
            </a:r>
            <a:r>
              <a:rPr lang="pt-BR" sz="2400" strike="noStrike">
                <a:solidFill>
                  <a:srgbClr val="000000"/>
                </a:solidFill>
                <a:latin typeface="Gill Sans MT"/>
              </a:rPr>
              <a:t>pobreza</a:t>
            </a:r>
            <a:r>
              <a:rPr lang="pt-BR" sz="2400" strike="noStrike">
                <a:solidFill>
                  <a:srgbClr val="000000"/>
                </a:solidFill>
                <a:latin typeface="Calibri"/>
              </a:rPr>
              <a:t> para </a:t>
            </a:r>
            <a:r>
              <a:rPr lang="pt-BR" sz="2400" strike="noStrike">
                <a:solidFill>
                  <a:srgbClr val="000000"/>
                </a:solidFill>
                <a:latin typeface="Gill Sans MT"/>
              </a:rPr>
              <a:t>identificar os grupos socioeconómicos que são mais intensamente afetados;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 partir de uma pesquisa primária será possível saber se as intervenções propostas são de fato as mais relevantes para um contexto local específico;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Gill Sans MT"/>
              </a:rPr>
              <a:t>Pois, ainda que as carências em áreas distintas sejam similares, as potencialidades, os recursos e as aptidões locais variam de uma área para outra.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74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1ED49DFC-05D5-4053-BB6E-7E28FC2B1AB6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400" strike="noStrike">
                <a:solidFill>
                  <a:srgbClr val="000000"/>
                </a:solidFill>
                <a:latin typeface="Bookman Old Style"/>
              </a:rPr>
              <a:t>b) Realização de uma Pesquisa por Amostra de Domicílios do Ceará – PMAD-CE</a:t>
            </a:r>
            <a:endParaRPr/>
          </a:p>
        </p:txBody>
      </p:sp>
      <p:sp>
        <p:nvSpPr>
          <p:cNvPr id="276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 tecnologia a ser empregada pode ser obtida junto ao Instituto Brasileiro de Geografia e Estatística (IBGE), semelhante à empregada na Pesquisa por Amostra de Domicílios (PNAD) e no Censo realizado em 2010, </a:t>
            </a:r>
            <a:r>
              <a:rPr lang="pt-BR" sz="2400" strike="noStrike">
                <a:solidFill>
                  <a:srgbClr val="ff0000"/>
                </a:solidFill>
                <a:latin typeface="Calibri"/>
              </a:rPr>
              <a:t>por meio de um convênio a ser celebrado entre o Governo do Estado e o IBGE.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77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284E6521-6306-4C2D-AC97-738A736FFF82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400" strike="noStrike">
                <a:solidFill>
                  <a:srgbClr val="000000"/>
                </a:solidFill>
                <a:latin typeface="Bookman Old Style"/>
              </a:rPr>
              <a:t>c) Criação de uma Base de Dados Unificada dos Projetos do FECOP</a:t>
            </a:r>
            <a:endParaRPr/>
          </a:p>
        </p:txBody>
      </p:sp>
      <p:sp>
        <p:nvSpPr>
          <p:cNvPr id="279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Atualmente, as bases de dados das secretarias e de seus projetos não são integradas;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Um “primeiro passo” a ser dado é a integração dessas bases de dados e a formalização de um sistema de informações dos projetos do FECOP;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Uma ferramenta importante nesse processo é o CadÚnico;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Caso as bases de dados dos programas sociais do Estado possuam o NIS ou o CPF dos beneficiários é possível integrá-las com o CadÚnico, integrando-os aos programas do Governo Federal.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80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C0FC671-1B38-4723-A6A2-710B1B02DA15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Espaço Reservado para Conteúdo 4" descr=""/>
          <p:cNvPicPr/>
          <p:nvPr/>
        </p:nvPicPr>
        <p:blipFill>
          <a:blip r:embed="rId1"/>
          <a:stretch/>
        </p:blipFill>
        <p:spPr>
          <a:xfrm>
            <a:off x="755640" y="1052640"/>
            <a:ext cx="7600680" cy="5039640"/>
          </a:xfrm>
          <a:prstGeom prst="rect">
            <a:avLst/>
          </a:prstGeom>
          <a:ln>
            <a:noFill/>
          </a:ln>
        </p:spPr>
      </p:pic>
      <p:sp>
        <p:nvSpPr>
          <p:cNvPr id="282" name="CustomShape 1"/>
          <p:cNvSpPr/>
          <p:nvPr/>
        </p:nvSpPr>
        <p:spPr>
          <a:xfrm>
            <a:off x="35640" y="260640"/>
            <a:ext cx="9074160" cy="72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>
              <a:lnSpc>
                <a:spcPct val="100000"/>
              </a:lnSpc>
            </a:pPr>
            <a:r>
              <a:rPr b="1" lang="pt-BR" sz="2000" strike="noStrike">
                <a:solidFill>
                  <a:srgbClr val="000000"/>
                </a:solidFill>
                <a:latin typeface="Comic Sans MS"/>
                <a:ea typeface="SimSun"/>
              </a:rPr>
              <a:t>Criação de uma Base de Dados Unificada dos Projetos do FECOP</a:t>
            </a:r>
            <a:endParaRPr/>
          </a:p>
        </p:txBody>
      </p:sp>
      <p:sp>
        <p:nvSpPr>
          <p:cNvPr id="283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27E42A7B-2331-4391-8A61-E4DA33B18F44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  <p:transition spd="med">
    <p:fade/>
  </p:transition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Espaço Reservado para Conteúdo 3" descr=""/>
          <p:cNvPicPr/>
          <p:nvPr/>
        </p:nvPicPr>
        <p:blipFill>
          <a:blip r:embed="rId1"/>
          <a:stretch/>
        </p:blipFill>
        <p:spPr>
          <a:xfrm>
            <a:off x="1187640" y="980640"/>
            <a:ext cx="6529680" cy="5219640"/>
          </a:xfrm>
          <a:prstGeom prst="rect">
            <a:avLst/>
          </a:prstGeom>
          <a:ln>
            <a:noFill/>
          </a:ln>
        </p:spPr>
      </p:pic>
      <p:sp>
        <p:nvSpPr>
          <p:cNvPr id="285" name="CustomShape 1"/>
          <p:cNvSpPr/>
          <p:nvPr/>
        </p:nvSpPr>
        <p:spPr>
          <a:xfrm>
            <a:off x="35640" y="260640"/>
            <a:ext cx="9074160" cy="72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>
              <a:lnSpc>
                <a:spcPct val="100000"/>
              </a:lnSpc>
            </a:pPr>
            <a:r>
              <a:rPr b="1" lang="pt-BR" sz="2000" strike="noStrike">
                <a:solidFill>
                  <a:srgbClr val="000000"/>
                </a:solidFill>
                <a:latin typeface="Comic Sans MS"/>
                <a:ea typeface="SimSun"/>
              </a:rPr>
              <a:t>Criação de uma Base de Dados Unificada dos Projetos do FECOP</a:t>
            </a:r>
            <a:endParaRPr/>
          </a:p>
        </p:txBody>
      </p:sp>
      <p:sp>
        <p:nvSpPr>
          <p:cNvPr id="286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14B8C04E-356F-4D2B-9E4D-C122B95401BA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  <p:transition spd="med">
    <p:fade/>
  </p:transition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Espaço Reservado para Conteúdo 4" descr=""/>
          <p:cNvPicPr/>
          <p:nvPr/>
        </p:nvPicPr>
        <p:blipFill>
          <a:blip r:embed="rId1"/>
          <a:stretch/>
        </p:blipFill>
        <p:spPr>
          <a:xfrm>
            <a:off x="1474920" y="980640"/>
            <a:ext cx="6361560" cy="5219640"/>
          </a:xfrm>
          <a:prstGeom prst="rect">
            <a:avLst/>
          </a:prstGeom>
          <a:ln>
            <a:noFill/>
          </a:ln>
        </p:spPr>
      </p:pic>
      <p:sp>
        <p:nvSpPr>
          <p:cNvPr id="288" name="CustomShape 1"/>
          <p:cNvSpPr/>
          <p:nvPr/>
        </p:nvSpPr>
        <p:spPr>
          <a:xfrm>
            <a:off x="35640" y="260640"/>
            <a:ext cx="9074160" cy="72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>
              <a:lnSpc>
                <a:spcPct val="100000"/>
              </a:lnSpc>
            </a:pPr>
            <a:r>
              <a:rPr b="1" lang="pt-BR" sz="2000" strike="noStrike">
                <a:solidFill>
                  <a:srgbClr val="000000"/>
                </a:solidFill>
                <a:latin typeface="Comic Sans MS"/>
                <a:ea typeface="SimSun"/>
              </a:rPr>
              <a:t>Criação de uma Base de Dados Unificada dos Projetos do FECOP</a:t>
            </a:r>
            <a:endParaRPr/>
          </a:p>
        </p:txBody>
      </p:sp>
      <p:sp>
        <p:nvSpPr>
          <p:cNvPr id="289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75164C9-FAF5-4B47-91EF-00170C36EFB2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  <p:transition spd="med">
    <p:fade/>
  </p:transition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Espaço Reservado para Conteúdo 3" descr=""/>
          <p:cNvPicPr/>
          <p:nvPr/>
        </p:nvPicPr>
        <p:blipFill>
          <a:blip r:embed="rId1"/>
          <a:stretch/>
        </p:blipFill>
        <p:spPr>
          <a:xfrm>
            <a:off x="395640" y="1124640"/>
            <a:ext cx="8461440" cy="5039640"/>
          </a:xfrm>
          <a:prstGeom prst="rect">
            <a:avLst/>
          </a:prstGeom>
          <a:ln>
            <a:noFill/>
          </a:ln>
        </p:spPr>
      </p:pic>
      <p:sp>
        <p:nvSpPr>
          <p:cNvPr id="291" name="CustomShape 1"/>
          <p:cNvSpPr/>
          <p:nvPr/>
        </p:nvSpPr>
        <p:spPr>
          <a:xfrm>
            <a:off x="35640" y="260640"/>
            <a:ext cx="9074160" cy="72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>
              <a:lnSpc>
                <a:spcPct val="100000"/>
              </a:lnSpc>
            </a:pPr>
            <a:r>
              <a:rPr b="1" lang="pt-BR" sz="2000" strike="noStrike">
                <a:solidFill>
                  <a:srgbClr val="000000"/>
                </a:solidFill>
                <a:latin typeface="Comic Sans MS"/>
                <a:ea typeface="SimSun"/>
              </a:rPr>
              <a:t>Criação de uma Base de Dados Unificada dos Projetos do FECOP</a:t>
            </a:r>
            <a:endParaRPr/>
          </a:p>
        </p:txBody>
      </p:sp>
      <p:sp>
        <p:nvSpPr>
          <p:cNvPr id="292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EE91FFA2-0BE4-4E75-946C-E3B73968B39D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  <p:transition spd="med">
    <p:fade/>
  </p:transition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Espaço Reservado para Conteúdo 4" descr=""/>
          <p:cNvPicPr/>
          <p:nvPr/>
        </p:nvPicPr>
        <p:blipFill>
          <a:blip r:embed="rId1"/>
          <a:stretch/>
        </p:blipFill>
        <p:spPr>
          <a:xfrm>
            <a:off x="323640" y="1268640"/>
            <a:ext cx="7902360" cy="5039640"/>
          </a:xfrm>
          <a:prstGeom prst="rect">
            <a:avLst/>
          </a:prstGeom>
          <a:ln>
            <a:noFill/>
          </a:ln>
        </p:spPr>
      </p:pic>
      <p:sp>
        <p:nvSpPr>
          <p:cNvPr id="294" name="CustomShape 1"/>
          <p:cNvSpPr/>
          <p:nvPr/>
        </p:nvSpPr>
        <p:spPr>
          <a:xfrm>
            <a:off x="35640" y="260640"/>
            <a:ext cx="9074160" cy="72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>
              <a:lnSpc>
                <a:spcPct val="100000"/>
              </a:lnSpc>
            </a:pPr>
            <a:r>
              <a:rPr b="1" lang="pt-BR" sz="2000" strike="noStrike">
                <a:solidFill>
                  <a:srgbClr val="000000"/>
                </a:solidFill>
                <a:latin typeface="Comic Sans MS"/>
                <a:ea typeface="SimSun"/>
              </a:rPr>
              <a:t>Criação de uma Base de Dados Unificada dos Projetos do FECOP</a:t>
            </a:r>
            <a:endParaRPr/>
          </a:p>
        </p:txBody>
      </p:sp>
      <p:sp>
        <p:nvSpPr>
          <p:cNvPr id="295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9317A57F-553A-4D25-9C7F-0334B0512E7B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  <p:transition spd="med">
    <p:fade/>
  </p:transition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400" strike="noStrike">
                <a:solidFill>
                  <a:srgbClr val="000000"/>
                </a:solidFill>
                <a:latin typeface="Bookman Old Style"/>
              </a:rPr>
              <a:t>d) Coordenação Centralizada dos Programas</a:t>
            </a:r>
            <a:endParaRPr/>
          </a:p>
        </p:txBody>
      </p:sp>
      <p:sp>
        <p:nvSpPr>
          <p:cNvPr id="297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76000"/>
              <a:buFont typeface="Bookman Old Style"/>
              <a:buAutoNum type="romanUcPeriod"/>
            </a:pPr>
            <a:r>
              <a:rPr lang="pt-BR" sz="2000" strike="noStrike">
                <a:solidFill>
                  <a:srgbClr val="000000"/>
                </a:solidFill>
                <a:latin typeface="Calibri"/>
              </a:rPr>
              <a:t>Criação de um Comitê de Monitoramento e Avaliação composto pelo governador e secretários para definir e acompanhar os indicadores estratégicos;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UcPeriod"/>
            </a:pPr>
            <a:r>
              <a:rPr lang="pt-BR" sz="2000" strike="noStrike">
                <a:solidFill>
                  <a:srgbClr val="000000"/>
                </a:solidFill>
                <a:latin typeface="Calibri"/>
              </a:rPr>
              <a:t>Criação de um Grupo técnico de Monitoramento e Avaliação formado por técnicos da CCOPI/SEPLAG e IPECE;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UcPeriod"/>
            </a:pPr>
            <a:r>
              <a:rPr lang="pt-BR" sz="2000" strike="noStrike">
                <a:solidFill>
                  <a:srgbClr val="000000"/>
                </a:solidFill>
                <a:latin typeface="Calibri"/>
              </a:rPr>
              <a:t>Criação de Grupos de Trabalho nas secretarias que ficariam responsáveis pela elaboração e execução dos programas sociais.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pt-BR" sz="2000" strike="noStrike">
                <a:solidFill>
                  <a:srgbClr val="000000"/>
                </a:solidFill>
                <a:latin typeface="Calibri"/>
              </a:rPr>
              <a:t>Obs.: O CCPIS continuaria cumprindo o seu papel de analisar, aprovar e acompanhar a execução financeira dos projetos.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98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4DF1129-30A8-487E-B947-DC91098A5204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400" strike="noStrike">
                <a:solidFill>
                  <a:srgbClr val="000000"/>
                </a:solidFill>
                <a:latin typeface="Bookman Old Style"/>
              </a:rPr>
              <a:t>Grupo técnico de Monitoramento e Avaliação</a:t>
            </a:r>
            <a:endParaRPr/>
          </a:p>
        </p:txBody>
      </p:sp>
      <p:sp>
        <p:nvSpPr>
          <p:cNvPr id="300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76000"/>
              <a:buFont typeface="Bookman Old Style"/>
              <a:buAutoNum type="romanU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Realização de diagnósticos socioeconômicos;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U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Construção de sistemas de informação sobre os beneficiários;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U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Realização de treinamento para as equipes das setoriais;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U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Auxílio na elaboração do Marco Lógico dos projetos;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U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Assessoria na definição dos indicadores de resultados e impactos;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U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Coordenação das Avaliações de Impacto dos projetos.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01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21FEA6B2-29F8-4682-8C1D-8ABB900EFD25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Gráfico 2 </a:t>
            </a:r>
            <a:r>
              <a:rPr b="1" lang="pt-BR" sz="2000" strike="noStrike">
                <a:solidFill>
                  <a:srgbClr val="464653"/>
                </a:solidFill>
                <a:latin typeface="Bookman Old Style"/>
              </a:rPr>
              <a:t>- </a:t>
            </a: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Proporção de pessoas com renda domiciliar </a:t>
            </a:r>
            <a:r>
              <a:rPr i="1" lang="pt-BR" sz="2000" strike="noStrike">
                <a:solidFill>
                  <a:srgbClr val="464653"/>
                </a:solidFill>
                <a:latin typeface="Bookman Old Style"/>
              </a:rPr>
              <a:t>per capita</a:t>
            </a: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 abaixo da Linha de Extrema Pobreza – RMF, Urbano e Rural – 2002 a 2013 (exceto 2010)</a:t>
            </a:r>
            <a:endParaRPr/>
          </a:p>
        </p:txBody>
      </p:sp>
      <p:sp>
        <p:nvSpPr>
          <p:cNvPr id="154" name="CustomShape 2"/>
          <p:cNvSpPr/>
          <p:nvPr/>
        </p:nvSpPr>
        <p:spPr>
          <a:xfrm>
            <a:off x="611640" y="5661360"/>
            <a:ext cx="770436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Fonte: PNAD / IBGE. Elaboração: IPECE.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Nota: A linha de extrema pobreza é de R$ 70 per capita (em reais de julho de 2010). Este valor corrigido pelo INPC-PNAD corresponde a R$ 84 (em reais de setembro de 2013, data da realização da última PNAD).</a:t>
            </a:r>
            <a:endParaRPr/>
          </a:p>
        </p:txBody>
      </p:sp>
      <p:pic>
        <p:nvPicPr>
          <p:cNvPr id="155" name="Picture 2" descr=""/>
          <p:cNvPicPr/>
          <p:nvPr/>
        </p:nvPicPr>
        <p:blipFill>
          <a:blip r:embed="rId1"/>
          <a:stretch/>
        </p:blipFill>
        <p:spPr>
          <a:xfrm>
            <a:off x="615960" y="1269360"/>
            <a:ext cx="6620040" cy="4319640"/>
          </a:xfrm>
          <a:prstGeom prst="rect">
            <a:avLst/>
          </a:prstGeom>
          <a:ln>
            <a:noFill/>
          </a:ln>
        </p:spPr>
      </p:pic>
      <p:sp>
        <p:nvSpPr>
          <p:cNvPr id="156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A366A4F-B124-4054-8CB4-BFC1A51CAFF8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400" strike="noStrike">
                <a:solidFill>
                  <a:srgbClr val="000000"/>
                </a:solidFill>
                <a:latin typeface="Bookman Old Style"/>
              </a:rPr>
              <a:t>Coordenação das Avaliações de Impacto</a:t>
            </a:r>
            <a:endParaRPr/>
          </a:p>
        </p:txBody>
      </p:sp>
      <p:sp>
        <p:nvSpPr>
          <p:cNvPr id="303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200" strike="noStrike">
                <a:solidFill>
                  <a:srgbClr val="000000"/>
                </a:solidFill>
                <a:latin typeface="Calibri"/>
              </a:rPr>
              <a:t>Elaboração de um Plano Anual de Avaliação de Impacto no qual serão definidos a metodologia, o cronograma e o custo dos estudos de avaliações.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200" strike="noStrike">
                <a:solidFill>
                  <a:srgbClr val="000000"/>
                </a:solidFill>
                <a:latin typeface="Calibri"/>
              </a:rPr>
              <a:t>Elaboração dos termos de referência para a contratação de empresa de coleta de dados e/ou de consultor especializado.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Wingdings 3" charset="2"/>
              <a:buChar char=""/>
            </a:pPr>
            <a:r>
              <a:rPr b="1" lang="pt-BR" sz="2200" strike="noStrike">
                <a:solidFill>
                  <a:srgbClr val="000000"/>
                </a:solidFill>
                <a:latin typeface="Calibri"/>
              </a:rPr>
              <a:t>Obs.: Os projetos a serem avaliados serão definidos pelo Comitê de Monitoramento e Avaliação</a:t>
            </a:r>
            <a:r>
              <a:rPr lang="pt-BR" sz="2200" strike="noStrike">
                <a:solidFill>
                  <a:srgbClr val="000000"/>
                </a:solidFill>
                <a:latin typeface="Calibri"/>
              </a:rPr>
              <a:t>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04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9F39343D-1A50-451D-986E-940FE945055A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m 1" descr=""/>
          <p:cNvPicPr/>
          <p:nvPr/>
        </p:nvPicPr>
        <p:blipFill>
          <a:blip r:embed="rId1"/>
          <a:stretch/>
        </p:blipFill>
        <p:spPr>
          <a:xfrm>
            <a:off x="971640" y="1412640"/>
            <a:ext cx="6552360" cy="3673440"/>
          </a:xfrm>
          <a:prstGeom prst="rect">
            <a:avLst/>
          </a:prstGeom>
          <a:ln>
            <a:noFill/>
          </a:ln>
        </p:spPr>
      </p:pic>
      <p:sp>
        <p:nvSpPr>
          <p:cNvPr id="306" name="CustomShape 1"/>
          <p:cNvSpPr/>
          <p:nvPr/>
        </p:nvSpPr>
        <p:spPr>
          <a:xfrm>
            <a:off x="611640" y="5240160"/>
            <a:ext cx="77763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1200" strike="noStrike">
                <a:solidFill>
                  <a:srgbClr val="000000"/>
                </a:solidFill>
                <a:latin typeface="Gill Sans MT"/>
              </a:rPr>
              <a:t>Figura 1: Feedbacks do </a:t>
            </a:r>
            <a:r>
              <a:rPr b="1" i="1" lang="pt-BR" sz="1200" strike="noStrike">
                <a:solidFill>
                  <a:srgbClr val="000000"/>
                </a:solidFill>
                <a:latin typeface="Gill Sans MT"/>
              </a:rPr>
              <a:t>Sistema de Monitoramento e Avaliação (SM&amp;A) de Políticas Sociais do Estado</a:t>
            </a:r>
            <a:endParaRPr/>
          </a:p>
        </p:txBody>
      </p:sp>
      <p:sp>
        <p:nvSpPr>
          <p:cNvPr id="307" name="CustomShape 2"/>
          <p:cNvSpPr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trike="noStrike">
                <a:solidFill>
                  <a:srgbClr val="000000"/>
                </a:solidFill>
                <a:latin typeface="Bookman Old Style"/>
              </a:rPr>
              <a:t>e) Construção de um sistema de monitoramento e avaliação</a:t>
            </a:r>
            <a:endParaRPr/>
          </a:p>
        </p:txBody>
      </p:sp>
      <p:sp>
        <p:nvSpPr>
          <p:cNvPr id="308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4301711E-669C-4FF3-9FA1-A3815B67C2C2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  <p:transition spd="med">
    <p:fade/>
  </p:transition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400" strike="noStrike">
                <a:solidFill>
                  <a:srgbClr val="000000"/>
                </a:solidFill>
                <a:latin typeface="Bookman Old Style"/>
              </a:rPr>
              <a:t>Monitoramento dos Projetos</a:t>
            </a:r>
            <a:endParaRPr/>
          </a:p>
        </p:txBody>
      </p:sp>
      <p:sp>
        <p:nvSpPr>
          <p:cNvPr id="310" name="TextShape 2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Instituir um processo contínuo de acompanhamento do desempenho dos projetos em relação às metas estabelecidas e os resultados desejados: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L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Acompanhamento de indicadores definidos na Matriz de Marco Lógico dos Projetos;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L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Acompanhamento dos indicadores de resultados setoriais;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L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Acompanhamento do indicador global de pobreza.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11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9D86E42-192F-422A-B6F5-3D93A7B94083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2400" strike="noStrike">
                <a:solidFill>
                  <a:srgbClr val="000000"/>
                </a:solidFill>
                <a:latin typeface="Bookman Old Style"/>
              </a:rPr>
              <a:t>Projetos Financiados pelo FECOP no município de Granja</a:t>
            </a:r>
            <a:endParaRPr/>
          </a:p>
        </p:txBody>
      </p:sp>
      <p:sp>
        <p:nvSpPr>
          <p:cNvPr id="313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73C6818-FBA0-4ECE-9349-9ECDFD7A3372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  <p:pic>
        <p:nvPicPr>
          <p:cNvPr id="314" name="Picture 3" descr=""/>
          <p:cNvPicPr/>
          <p:nvPr/>
        </p:nvPicPr>
        <p:blipFill>
          <a:blip r:embed="rId1"/>
          <a:stretch/>
        </p:blipFill>
        <p:spPr>
          <a:xfrm>
            <a:off x="35640" y="2131200"/>
            <a:ext cx="9000720" cy="2445120"/>
          </a:xfrm>
          <a:prstGeom prst="rect">
            <a:avLst/>
          </a:prstGeom>
          <a:ln>
            <a:noFill/>
          </a:ln>
        </p:spPr>
      </p:pic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B97CF9EF-3F1B-4E67-AFAD-03AC1BECCAF4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  <p:pic>
        <p:nvPicPr>
          <p:cNvPr id="316" name="Picture 3" descr=""/>
          <p:cNvPicPr/>
          <p:nvPr/>
        </p:nvPicPr>
        <p:blipFill>
          <a:blip r:embed="rId1"/>
          <a:stretch/>
        </p:blipFill>
        <p:spPr>
          <a:xfrm>
            <a:off x="347760" y="188640"/>
            <a:ext cx="8448480" cy="6114600"/>
          </a:xfrm>
          <a:prstGeom prst="rect">
            <a:avLst/>
          </a:prstGeom>
          <a:ln>
            <a:noFill/>
          </a:ln>
        </p:spPr>
      </p:pic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457200" y="121932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t-BR" sz="4000" strike="noStrike">
                <a:solidFill>
                  <a:srgbClr val="000000"/>
                </a:solidFill>
                <a:latin typeface="Gill Sans MT"/>
              </a:rPr>
              <a:t>Obrigado.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pt-BR" strike="noStrike">
                <a:solidFill>
                  <a:srgbClr val="000000"/>
                </a:solidFill>
                <a:latin typeface="Gill Sans MT"/>
              </a:rPr>
              <a:t>IPECE</a:t>
            </a:r>
            <a:r>
              <a:rPr lang="pt-BR" strike="noStrike">
                <a:solidFill>
                  <a:srgbClr val="000000"/>
                </a:solidFill>
                <a:latin typeface="Gill Sans MT"/>
              </a:rPr>
              <a:t> - Av. General Afonso Albuquerque Lima, S/N </a:t>
            </a:r>
            <a:endParaRPr/>
          </a:p>
          <a:p>
            <a:pPr algn="ctr">
              <a:lnSpc>
                <a:spcPct val="100000"/>
              </a:lnSpc>
            </a:pPr>
            <a:r>
              <a:rPr lang="pt-BR" strike="noStrike">
                <a:solidFill>
                  <a:srgbClr val="000000"/>
                </a:solidFill>
                <a:latin typeface="Gill Sans MT"/>
              </a:rPr>
              <a:t>• </a:t>
            </a:r>
            <a:r>
              <a:rPr lang="pt-BR" strike="noStrike">
                <a:solidFill>
                  <a:srgbClr val="000000"/>
                </a:solidFill>
                <a:latin typeface="Gill Sans MT"/>
              </a:rPr>
              <a:t>Cambeba • Cep 60.822-325 • Fortaleza / Ceará</a:t>
            </a:r>
            <a:r>
              <a:rPr lang="pt-BR" strike="noStrike">
                <a:solidFill>
                  <a:srgbClr val="000000"/>
                </a:solidFill>
                <a:latin typeface="Gill Sans MT"/>
              </a:rPr>
              <a:t>
</a:t>
            </a:r>
            <a:r>
              <a:rPr lang="pt-BR" strike="noStrike">
                <a:solidFill>
                  <a:srgbClr val="000000"/>
                </a:solidFill>
                <a:latin typeface="Gill Sans MT"/>
              </a:rPr>
              <a:t>Fones: (85) 3101-3496 | 3101-3521 - Fax: (85) 3101-3500</a:t>
            </a:r>
            <a:endParaRPr/>
          </a:p>
        </p:txBody>
      </p:sp>
      <p:pic>
        <p:nvPicPr>
          <p:cNvPr id="318" name="Picture 4" descr=""/>
          <p:cNvPicPr/>
          <p:nvPr/>
        </p:nvPicPr>
        <p:blipFill>
          <a:blip r:embed="rId1"/>
          <a:stretch/>
        </p:blipFill>
        <p:spPr>
          <a:xfrm>
            <a:off x="35640" y="21960"/>
            <a:ext cx="2376000" cy="621360"/>
          </a:xfrm>
          <a:prstGeom prst="rect">
            <a:avLst/>
          </a:prstGeom>
          <a:ln>
            <a:noFill/>
          </a:ln>
        </p:spPr>
      </p:pic>
      <p:pic>
        <p:nvPicPr>
          <p:cNvPr id="319" name="Picture 3" descr=""/>
          <p:cNvPicPr/>
          <p:nvPr/>
        </p:nvPicPr>
        <p:blipFill>
          <a:blip r:embed="rId2"/>
          <a:stretch/>
        </p:blipFill>
        <p:spPr>
          <a:xfrm>
            <a:off x="6732360" y="21960"/>
            <a:ext cx="2376000" cy="828360"/>
          </a:xfrm>
          <a:prstGeom prst="rect">
            <a:avLst/>
          </a:prstGeom>
          <a:ln>
            <a:noFill/>
          </a:ln>
        </p:spPr>
      </p:pic>
      <p:sp>
        <p:nvSpPr>
          <p:cNvPr id="320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0E0DE72E-1706-41CA-AC0B-9EB790303C22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Tabela 1  - Proporção de pessoas em situação de extrema pobreza por faixa etária – Ceará – 2002 a 2013 (exceto 2010)</a:t>
            </a:r>
            <a:endParaRPr/>
          </a:p>
        </p:txBody>
      </p:sp>
      <p:sp>
        <p:nvSpPr>
          <p:cNvPr id="158" name="CustomShape 2"/>
          <p:cNvSpPr/>
          <p:nvPr/>
        </p:nvSpPr>
        <p:spPr>
          <a:xfrm>
            <a:off x="611640" y="5661360"/>
            <a:ext cx="770436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Fonte: PNAD / IBGE. Elaboração: IPECE.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1200" strike="noStrike">
                <a:solidFill>
                  <a:srgbClr val="000000"/>
                </a:solidFill>
                <a:latin typeface="Gill Sans MT"/>
              </a:rPr>
              <a:t>Nota: A linha de extrema pobreza é de R$ 70 per capita (em reais de julho de 2010). Este valor corrigido pelo INPC-PNAD corresponde a R$ 84 (em reais de setembro de 2013, data da realização da última PNAD).</a:t>
            </a:r>
            <a:endParaRPr/>
          </a:p>
        </p:txBody>
      </p:sp>
      <p:pic>
        <p:nvPicPr>
          <p:cNvPr id="159" name="Picture 1" descr=""/>
          <p:cNvPicPr/>
          <p:nvPr/>
        </p:nvPicPr>
        <p:blipFill>
          <a:blip r:embed="rId1"/>
          <a:stretch/>
        </p:blipFill>
        <p:spPr>
          <a:xfrm>
            <a:off x="179640" y="1917000"/>
            <a:ext cx="8759160" cy="2879640"/>
          </a:xfrm>
          <a:prstGeom prst="rect">
            <a:avLst/>
          </a:prstGeom>
          <a:ln>
            <a:noFill/>
          </a:ln>
        </p:spPr>
      </p:pic>
      <p:sp>
        <p:nvSpPr>
          <p:cNvPr id="160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FFEF8346-F60D-4F3E-868D-37DB9A05A0B7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Tabela 2  - Proporção de pessoas com renda domiciliar </a:t>
            </a:r>
            <a:r>
              <a:rPr i="1" lang="pt-BR" sz="2000" strike="noStrike">
                <a:solidFill>
                  <a:srgbClr val="464653"/>
                </a:solidFill>
                <a:latin typeface="Bookman Old Style"/>
              </a:rPr>
              <a:t>per capita</a:t>
            </a:r>
            <a:r>
              <a:rPr lang="pt-BR" sz="2000" strike="noStrike">
                <a:solidFill>
                  <a:srgbClr val="464653"/>
                </a:solidFill>
                <a:latin typeface="Bookman Old Style"/>
              </a:rPr>
              <a:t> abaixo da Linha de Extrema Pobreza – Unidades da Federação – 2007/2013</a:t>
            </a:r>
            <a:endParaRPr/>
          </a:p>
        </p:txBody>
      </p:sp>
      <p:pic>
        <p:nvPicPr>
          <p:cNvPr id="162" name="Picture 1" descr=""/>
          <p:cNvPicPr/>
          <p:nvPr/>
        </p:nvPicPr>
        <p:blipFill>
          <a:blip r:embed="rId1"/>
          <a:stretch/>
        </p:blipFill>
        <p:spPr>
          <a:xfrm>
            <a:off x="971640" y="1196640"/>
            <a:ext cx="6901920" cy="5346360"/>
          </a:xfrm>
          <a:prstGeom prst="rect">
            <a:avLst/>
          </a:prstGeom>
          <a:ln>
            <a:noFill/>
          </a:ln>
        </p:spPr>
      </p:pic>
      <p:sp>
        <p:nvSpPr>
          <p:cNvPr id="163" name="TextShape 2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418323D1-5AD9-4F15-8446-232C058554F6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000000"/>
                </a:solidFill>
                <a:latin typeface="Bookman Old Style"/>
              </a:rPr>
              <a:t>Por que ainda há pessoas na extrema pobreza no Ceará?</a:t>
            </a:r>
            <a:endParaRPr/>
          </a:p>
        </p:txBody>
      </p:sp>
      <p:sp>
        <p:nvSpPr>
          <p:cNvPr id="165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No PBF o sistema de seleção é formado por três estágios: </a:t>
            </a: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L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Num primeiro estágio, são definidas, com base em estimativas da pobreza ao nível municipal, cotas para o número máximo de beneficiários em cada município;</a:t>
            </a: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L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Num segundo estágio, os governos locais identificam e cadastram as famílias que compõem o público-alvo; </a:t>
            </a:r>
            <a:endParaRPr/>
          </a:p>
          <a:p>
            <a:pPr>
              <a:lnSpc>
                <a:spcPct val="100000"/>
              </a:lnSpc>
              <a:buSzPct val="76000"/>
              <a:buFont typeface="Bookman Old Style"/>
              <a:buAutoNum type="romanLcPeriod"/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Por fim, dentre as famílias cadastradas, são selecionadas aquelas que receberão o benefício, respeitando-se as cotas preestabelecidas. </a:t>
            </a: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O cadastramento não implica a entrada imediata das famílias no programa e o recebimento do benefício</a:t>
            </a:r>
            <a:endParaRPr/>
          </a:p>
        </p:txBody>
      </p:sp>
      <p:sp>
        <p:nvSpPr>
          <p:cNvPr id="166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37AF1A6-88EC-41EF-8035-E04338611D89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457200" y="15228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pt-BR" sz="3200" strike="noStrike">
                <a:solidFill>
                  <a:srgbClr val="000000"/>
                </a:solidFill>
                <a:latin typeface="Bookman Old Style"/>
              </a:rPr>
              <a:t>Por que ainda há pessoas na extrema pobreza no Ceará?</a:t>
            </a:r>
            <a:endParaRPr/>
          </a:p>
        </p:txBody>
      </p:sp>
      <p:sp>
        <p:nvSpPr>
          <p:cNvPr id="168" name="TextShape 2"/>
          <p:cNvSpPr txBox="1"/>
          <p:nvPr/>
        </p:nvSpPr>
        <p:spPr>
          <a:xfrm>
            <a:off x="467640" y="1340640"/>
            <a:ext cx="8229240" cy="493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Com base na atualização de junho de 2015 do CADUNICO, existem 450.093 pessoas com renda familiar per capita inferior a R$ 77 que não recebem o Bolsa Família.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Isso ocorre porque as cotas dos municípios cearenses estão preenchidas, superando inclusive as estimativas de extrema pobreza obtidas utilizando os dados do Censo 2010.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400" strike="noStrike">
                <a:solidFill>
                  <a:srgbClr val="000000"/>
                </a:solidFill>
                <a:latin typeface="Calibri"/>
              </a:rPr>
              <a:t>Nesse caso, ou o governo estadual desenvolve um programa de transferência de renda para contemplar essas pessoas, ou consegue ampliar as cotas dos municípios cearenses de modo a incluí-las no PBF.</a:t>
            </a:r>
            <a:endParaRPr/>
          </a:p>
        </p:txBody>
      </p:sp>
      <p:sp>
        <p:nvSpPr>
          <p:cNvPr id="169" name="TextShape 3"/>
          <p:cNvSpPr txBox="1"/>
          <p:nvPr/>
        </p:nvSpPr>
        <p:spPr>
          <a:xfrm>
            <a:off x="612720" y="6356520"/>
            <a:ext cx="1980720" cy="36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95E49F47-B26A-491A-A022-D0D593A96B10}" type="slidenum">
              <a:rPr lang="pt-BR" sz="1400" strike="noStrike">
                <a:solidFill>
                  <a:srgbClr val="464653"/>
                </a:solidFill>
                <a:latin typeface="Gill Sans MT"/>
              </a:rPr>
              <a:t>&lt;número&gt;</a:t>
            </a:fld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1616</TotalTime>
  <Application>LibreOffice/4.4.2.2$Windows_x86 LibreOffice_project/c4c7d32d0d49397cad38d62472b0bc8acff48dd6</Application>
  <Paragraphs>413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2014-08-28T17:56:20Z</dcterms:created>
  <dc:creator>Jimmy Lima de Oliveira</dc:creator>
  <dc:language>pt-BR</dc:language>
  <cp:lastModifiedBy>mario</cp:lastModifiedBy>
  <dcterms:modified xsi:type="dcterms:W3CDTF">2015-09-09T05:20:45Z</dcterms:modified>
  <cp:revision>209</cp:revision>
  <dc:title>A Experiência Recente na Avaliação de Programas Sociais no Ceará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6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55</vt:i4>
  </property>
</Properties>
</file>